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196037-2882-1CAE-C893-E1600065926D}" v="98" dt="2025-12-13T11:47:21.3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6B7FC1-1106-4E1A-9021-B849347533A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CBA51C8-9CE5-4736-B55F-A4EF4631C459}">
      <dgm:prSet/>
      <dgm:spPr/>
      <dgm:t>
        <a:bodyPr/>
        <a:lstStyle/>
        <a:p>
          <a:r>
            <a:rPr lang="en-US"/>
            <a:t>Use YOLOv8 (You Only Look Once) for real-time object detection.</a:t>
          </a:r>
        </a:p>
      </dgm:t>
    </dgm:pt>
    <dgm:pt modelId="{F9390129-F343-4977-88CE-CF917024E60F}" type="parTrans" cxnId="{73C22183-6F83-4C4C-8B26-4854075B05AE}">
      <dgm:prSet/>
      <dgm:spPr/>
      <dgm:t>
        <a:bodyPr/>
        <a:lstStyle/>
        <a:p>
          <a:endParaRPr lang="en-US"/>
        </a:p>
      </dgm:t>
    </dgm:pt>
    <dgm:pt modelId="{025A46B3-FC3E-4780-A14E-25768CA2F89B}" type="sibTrans" cxnId="{73C22183-6F83-4C4C-8B26-4854075B05AE}">
      <dgm:prSet/>
      <dgm:spPr/>
      <dgm:t>
        <a:bodyPr/>
        <a:lstStyle/>
        <a:p>
          <a:endParaRPr lang="en-US"/>
        </a:p>
      </dgm:t>
    </dgm:pt>
    <dgm:pt modelId="{F84A6322-7CF8-40E6-ABA0-72EE22BA3D00}">
      <dgm:prSet/>
      <dgm:spPr/>
      <dgm:t>
        <a:bodyPr/>
        <a:lstStyle/>
        <a:p>
          <a:r>
            <a:rPr lang="en-US"/>
            <a:t>Train the model using helmet detection datasets from Roboflow.</a:t>
          </a:r>
        </a:p>
      </dgm:t>
    </dgm:pt>
    <dgm:pt modelId="{A5E0D5A2-674E-4ADB-B81D-9B2331C8ACB3}" type="parTrans" cxnId="{D39EE0F3-D21D-45B5-BF9F-F3647659D337}">
      <dgm:prSet/>
      <dgm:spPr/>
      <dgm:t>
        <a:bodyPr/>
        <a:lstStyle/>
        <a:p>
          <a:endParaRPr lang="en-US"/>
        </a:p>
      </dgm:t>
    </dgm:pt>
    <dgm:pt modelId="{466466DF-9A5D-4842-8B41-553447CE4794}" type="sibTrans" cxnId="{D39EE0F3-D21D-45B5-BF9F-F3647659D337}">
      <dgm:prSet/>
      <dgm:spPr/>
      <dgm:t>
        <a:bodyPr/>
        <a:lstStyle/>
        <a:p>
          <a:endParaRPr lang="en-US"/>
        </a:p>
      </dgm:t>
    </dgm:pt>
    <dgm:pt modelId="{66BBA653-0E92-4ECF-8290-5431429F8EFE}">
      <dgm:prSet/>
      <dgm:spPr/>
      <dgm:t>
        <a:bodyPr/>
        <a:lstStyle/>
        <a:p>
          <a:r>
            <a:rPr lang="en-US"/>
            <a:t>Run and test the model on Google Colab using Python.</a:t>
          </a:r>
        </a:p>
      </dgm:t>
    </dgm:pt>
    <dgm:pt modelId="{4350F8AE-060F-468D-B5A3-9B1B385242AB}" type="parTrans" cxnId="{BE9DE810-23B0-4631-A86E-1EBB15874A19}">
      <dgm:prSet/>
      <dgm:spPr/>
      <dgm:t>
        <a:bodyPr/>
        <a:lstStyle/>
        <a:p>
          <a:endParaRPr lang="en-US"/>
        </a:p>
      </dgm:t>
    </dgm:pt>
    <dgm:pt modelId="{2A67A98D-CA6B-411B-8952-5EE9AF560071}" type="sibTrans" cxnId="{BE9DE810-23B0-4631-A86E-1EBB15874A19}">
      <dgm:prSet/>
      <dgm:spPr/>
      <dgm:t>
        <a:bodyPr/>
        <a:lstStyle/>
        <a:p>
          <a:endParaRPr lang="en-US"/>
        </a:p>
      </dgm:t>
    </dgm:pt>
    <dgm:pt modelId="{83828785-C906-4452-B784-9EC795433AE8}">
      <dgm:prSet/>
      <dgm:spPr/>
      <dgm:t>
        <a:bodyPr/>
        <a:lstStyle/>
        <a:p>
          <a:r>
            <a:rPr lang="en-US"/>
            <a:t>Evaluate accuracy and detection speed.</a:t>
          </a:r>
        </a:p>
      </dgm:t>
    </dgm:pt>
    <dgm:pt modelId="{46C301ED-0FB9-4A29-B02F-316C7CC5DAF2}" type="parTrans" cxnId="{BD080BCE-22E9-40C0-9C4F-E228273FD6A6}">
      <dgm:prSet/>
      <dgm:spPr/>
      <dgm:t>
        <a:bodyPr/>
        <a:lstStyle/>
        <a:p>
          <a:endParaRPr lang="en-US"/>
        </a:p>
      </dgm:t>
    </dgm:pt>
    <dgm:pt modelId="{6A9DDE00-5FF6-4E1F-BBCE-73B1272C8D85}" type="sibTrans" cxnId="{BD080BCE-22E9-40C0-9C4F-E228273FD6A6}">
      <dgm:prSet/>
      <dgm:spPr/>
      <dgm:t>
        <a:bodyPr/>
        <a:lstStyle/>
        <a:p>
          <a:endParaRPr lang="en-US"/>
        </a:p>
      </dgm:t>
    </dgm:pt>
    <dgm:pt modelId="{B414661D-779E-4C31-AB21-A8E598C9832C}" type="pres">
      <dgm:prSet presAssocID="{C16B7FC1-1106-4E1A-9021-B849347533AB}" presName="root" presStyleCnt="0">
        <dgm:presLayoutVars>
          <dgm:dir/>
          <dgm:resizeHandles val="exact"/>
        </dgm:presLayoutVars>
      </dgm:prSet>
      <dgm:spPr/>
    </dgm:pt>
    <dgm:pt modelId="{D340E6F3-9C7C-4D72-9E49-9AF51E23F9B5}" type="pres">
      <dgm:prSet presAssocID="{BCBA51C8-9CE5-4736-B55F-A4EF4631C459}" presName="compNode" presStyleCnt="0"/>
      <dgm:spPr/>
    </dgm:pt>
    <dgm:pt modelId="{61D2551B-6C9A-4C34-9F8E-128B9FC37125}" type="pres">
      <dgm:prSet presAssocID="{BCBA51C8-9CE5-4736-B55F-A4EF4631C459}" presName="bgRect" presStyleLbl="bgShp" presStyleIdx="0" presStyleCnt="4"/>
      <dgm:spPr/>
    </dgm:pt>
    <dgm:pt modelId="{983C4FD8-91C1-48A6-8CD1-9ABBDAD8C30B}" type="pres">
      <dgm:prSet presAssocID="{BCBA51C8-9CE5-4736-B55F-A4EF4631C4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36262739-5261-4C03-974A-19A888FF1A54}" type="pres">
      <dgm:prSet presAssocID="{BCBA51C8-9CE5-4736-B55F-A4EF4631C459}" presName="spaceRect" presStyleCnt="0"/>
      <dgm:spPr/>
    </dgm:pt>
    <dgm:pt modelId="{B1A31D9B-5B11-4006-B684-D95BC8F597D5}" type="pres">
      <dgm:prSet presAssocID="{BCBA51C8-9CE5-4736-B55F-A4EF4631C459}" presName="parTx" presStyleLbl="revTx" presStyleIdx="0" presStyleCnt="4">
        <dgm:presLayoutVars>
          <dgm:chMax val="0"/>
          <dgm:chPref val="0"/>
        </dgm:presLayoutVars>
      </dgm:prSet>
      <dgm:spPr/>
    </dgm:pt>
    <dgm:pt modelId="{1B8DCC3B-DCF3-48E0-BED3-330AE47B7EBE}" type="pres">
      <dgm:prSet presAssocID="{025A46B3-FC3E-4780-A14E-25768CA2F89B}" presName="sibTrans" presStyleCnt="0"/>
      <dgm:spPr/>
    </dgm:pt>
    <dgm:pt modelId="{32073E4A-2019-4116-83F8-FEA83F7DA9E6}" type="pres">
      <dgm:prSet presAssocID="{F84A6322-7CF8-40E6-ABA0-72EE22BA3D00}" presName="compNode" presStyleCnt="0"/>
      <dgm:spPr/>
    </dgm:pt>
    <dgm:pt modelId="{B59692C2-3F46-4DAA-9B45-A258C4495300}" type="pres">
      <dgm:prSet presAssocID="{F84A6322-7CF8-40E6-ABA0-72EE22BA3D00}" presName="bgRect" presStyleLbl="bgShp" presStyleIdx="1" presStyleCnt="4"/>
      <dgm:spPr/>
    </dgm:pt>
    <dgm:pt modelId="{564FF7E9-04D5-41ED-A3D3-E6F38750B159}" type="pres">
      <dgm:prSet presAssocID="{F84A6322-7CF8-40E6-ABA0-72EE22BA3D0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633B46E0-363E-4A49-9590-E3CF1C9076AA}" type="pres">
      <dgm:prSet presAssocID="{F84A6322-7CF8-40E6-ABA0-72EE22BA3D00}" presName="spaceRect" presStyleCnt="0"/>
      <dgm:spPr/>
    </dgm:pt>
    <dgm:pt modelId="{A224EBDB-0F3E-4C7F-963E-465E556325C4}" type="pres">
      <dgm:prSet presAssocID="{F84A6322-7CF8-40E6-ABA0-72EE22BA3D00}" presName="parTx" presStyleLbl="revTx" presStyleIdx="1" presStyleCnt="4">
        <dgm:presLayoutVars>
          <dgm:chMax val="0"/>
          <dgm:chPref val="0"/>
        </dgm:presLayoutVars>
      </dgm:prSet>
      <dgm:spPr/>
    </dgm:pt>
    <dgm:pt modelId="{A9AFCAB5-CFEC-40ED-91DD-F42304E39FF2}" type="pres">
      <dgm:prSet presAssocID="{466466DF-9A5D-4842-8B41-553447CE4794}" presName="sibTrans" presStyleCnt="0"/>
      <dgm:spPr/>
    </dgm:pt>
    <dgm:pt modelId="{01B9E25C-BE85-49A0-BBE7-FE4A6239D28A}" type="pres">
      <dgm:prSet presAssocID="{66BBA653-0E92-4ECF-8290-5431429F8EFE}" presName="compNode" presStyleCnt="0"/>
      <dgm:spPr/>
    </dgm:pt>
    <dgm:pt modelId="{74EDFD06-4C20-470D-ACD6-DD295C1C6354}" type="pres">
      <dgm:prSet presAssocID="{66BBA653-0E92-4ECF-8290-5431429F8EFE}" presName="bgRect" presStyleLbl="bgShp" presStyleIdx="2" presStyleCnt="4"/>
      <dgm:spPr/>
    </dgm:pt>
    <dgm:pt modelId="{3B7523D4-9604-4A18-9D9C-C1077675B7C9}" type="pres">
      <dgm:prSet presAssocID="{66BBA653-0E92-4ECF-8290-5431429F8E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B0B21E7-B319-4E56-96CC-08B46269C7F4}" type="pres">
      <dgm:prSet presAssocID="{66BBA653-0E92-4ECF-8290-5431429F8EFE}" presName="spaceRect" presStyleCnt="0"/>
      <dgm:spPr/>
    </dgm:pt>
    <dgm:pt modelId="{19FF0B22-1132-474B-96D8-55B59A6A5347}" type="pres">
      <dgm:prSet presAssocID="{66BBA653-0E92-4ECF-8290-5431429F8EFE}" presName="parTx" presStyleLbl="revTx" presStyleIdx="2" presStyleCnt="4">
        <dgm:presLayoutVars>
          <dgm:chMax val="0"/>
          <dgm:chPref val="0"/>
        </dgm:presLayoutVars>
      </dgm:prSet>
      <dgm:spPr/>
    </dgm:pt>
    <dgm:pt modelId="{27E43D3A-1911-4319-A431-74D6F6E4A7A4}" type="pres">
      <dgm:prSet presAssocID="{2A67A98D-CA6B-411B-8952-5EE9AF560071}" presName="sibTrans" presStyleCnt="0"/>
      <dgm:spPr/>
    </dgm:pt>
    <dgm:pt modelId="{78D2D39A-F089-4279-886A-6E5334E991E5}" type="pres">
      <dgm:prSet presAssocID="{83828785-C906-4452-B784-9EC795433AE8}" presName="compNode" presStyleCnt="0"/>
      <dgm:spPr/>
    </dgm:pt>
    <dgm:pt modelId="{855F106D-07B2-4D11-A215-E5FA7857C12F}" type="pres">
      <dgm:prSet presAssocID="{83828785-C906-4452-B784-9EC795433AE8}" presName="bgRect" presStyleLbl="bgShp" presStyleIdx="3" presStyleCnt="4"/>
      <dgm:spPr/>
    </dgm:pt>
    <dgm:pt modelId="{44597E84-06A9-44F2-9197-CC042000A124}" type="pres">
      <dgm:prSet presAssocID="{83828785-C906-4452-B784-9EC795433A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FB733DF5-908C-453F-9343-FAF2FA72F08C}" type="pres">
      <dgm:prSet presAssocID="{83828785-C906-4452-B784-9EC795433AE8}" presName="spaceRect" presStyleCnt="0"/>
      <dgm:spPr/>
    </dgm:pt>
    <dgm:pt modelId="{887D078F-84DE-4C58-9B6F-E622B978E11D}" type="pres">
      <dgm:prSet presAssocID="{83828785-C906-4452-B784-9EC795433AE8}" presName="parTx" presStyleLbl="revTx" presStyleIdx="3" presStyleCnt="4">
        <dgm:presLayoutVars>
          <dgm:chMax val="0"/>
          <dgm:chPref val="0"/>
        </dgm:presLayoutVars>
      </dgm:prSet>
      <dgm:spPr/>
    </dgm:pt>
  </dgm:ptLst>
  <dgm:cxnLst>
    <dgm:cxn modelId="{BE9DE810-23B0-4631-A86E-1EBB15874A19}" srcId="{C16B7FC1-1106-4E1A-9021-B849347533AB}" destId="{66BBA653-0E92-4ECF-8290-5431429F8EFE}" srcOrd="2" destOrd="0" parTransId="{4350F8AE-060F-468D-B5A3-9B1B385242AB}" sibTransId="{2A67A98D-CA6B-411B-8952-5EE9AF560071}"/>
    <dgm:cxn modelId="{A18B4B23-04A2-4841-B700-04DD20927E61}" type="presOf" srcId="{BCBA51C8-9CE5-4736-B55F-A4EF4631C459}" destId="{B1A31D9B-5B11-4006-B684-D95BC8F597D5}" srcOrd="0" destOrd="0" presId="urn:microsoft.com/office/officeart/2018/2/layout/IconVerticalSolidList"/>
    <dgm:cxn modelId="{011D014E-FE57-444F-B7D1-96D20E6C431C}" type="presOf" srcId="{C16B7FC1-1106-4E1A-9021-B849347533AB}" destId="{B414661D-779E-4C31-AB21-A8E598C9832C}" srcOrd="0" destOrd="0" presId="urn:microsoft.com/office/officeart/2018/2/layout/IconVerticalSolidList"/>
    <dgm:cxn modelId="{73C22183-6F83-4C4C-8B26-4854075B05AE}" srcId="{C16B7FC1-1106-4E1A-9021-B849347533AB}" destId="{BCBA51C8-9CE5-4736-B55F-A4EF4631C459}" srcOrd="0" destOrd="0" parTransId="{F9390129-F343-4977-88CE-CF917024E60F}" sibTransId="{025A46B3-FC3E-4780-A14E-25768CA2F89B}"/>
    <dgm:cxn modelId="{07890690-7CF0-46B3-9F54-3E881DA10709}" type="presOf" srcId="{66BBA653-0E92-4ECF-8290-5431429F8EFE}" destId="{19FF0B22-1132-474B-96D8-55B59A6A5347}" srcOrd="0" destOrd="0" presId="urn:microsoft.com/office/officeart/2018/2/layout/IconVerticalSolidList"/>
    <dgm:cxn modelId="{E676429E-60A1-4AAD-947E-0C47B2E9E421}" type="presOf" srcId="{F84A6322-7CF8-40E6-ABA0-72EE22BA3D00}" destId="{A224EBDB-0F3E-4C7F-963E-465E556325C4}" srcOrd="0" destOrd="0" presId="urn:microsoft.com/office/officeart/2018/2/layout/IconVerticalSolidList"/>
    <dgm:cxn modelId="{BD080BCE-22E9-40C0-9C4F-E228273FD6A6}" srcId="{C16B7FC1-1106-4E1A-9021-B849347533AB}" destId="{83828785-C906-4452-B784-9EC795433AE8}" srcOrd="3" destOrd="0" parTransId="{46C301ED-0FB9-4A29-B02F-316C7CC5DAF2}" sibTransId="{6A9DDE00-5FF6-4E1F-BBCE-73B1272C8D85}"/>
    <dgm:cxn modelId="{083617DA-81D9-460D-AFFB-20263CEA01A5}" type="presOf" srcId="{83828785-C906-4452-B784-9EC795433AE8}" destId="{887D078F-84DE-4C58-9B6F-E622B978E11D}" srcOrd="0" destOrd="0" presId="urn:microsoft.com/office/officeart/2018/2/layout/IconVerticalSolidList"/>
    <dgm:cxn modelId="{D39EE0F3-D21D-45B5-BF9F-F3647659D337}" srcId="{C16B7FC1-1106-4E1A-9021-B849347533AB}" destId="{F84A6322-7CF8-40E6-ABA0-72EE22BA3D00}" srcOrd="1" destOrd="0" parTransId="{A5E0D5A2-674E-4ADB-B81D-9B2331C8ACB3}" sibTransId="{466466DF-9A5D-4842-8B41-553447CE4794}"/>
    <dgm:cxn modelId="{AE959180-8495-4D59-932F-FB71A44C573D}" type="presParOf" srcId="{B414661D-779E-4C31-AB21-A8E598C9832C}" destId="{D340E6F3-9C7C-4D72-9E49-9AF51E23F9B5}" srcOrd="0" destOrd="0" presId="urn:microsoft.com/office/officeart/2018/2/layout/IconVerticalSolidList"/>
    <dgm:cxn modelId="{3C361CBA-710F-47C8-B396-0E22A5D7D596}" type="presParOf" srcId="{D340E6F3-9C7C-4D72-9E49-9AF51E23F9B5}" destId="{61D2551B-6C9A-4C34-9F8E-128B9FC37125}" srcOrd="0" destOrd="0" presId="urn:microsoft.com/office/officeart/2018/2/layout/IconVerticalSolidList"/>
    <dgm:cxn modelId="{A71DD162-66C1-420F-B1EF-83E8DF040729}" type="presParOf" srcId="{D340E6F3-9C7C-4D72-9E49-9AF51E23F9B5}" destId="{983C4FD8-91C1-48A6-8CD1-9ABBDAD8C30B}" srcOrd="1" destOrd="0" presId="urn:microsoft.com/office/officeart/2018/2/layout/IconVerticalSolidList"/>
    <dgm:cxn modelId="{384C4B40-D3E0-439B-9F10-EA6BDD4C13CB}" type="presParOf" srcId="{D340E6F3-9C7C-4D72-9E49-9AF51E23F9B5}" destId="{36262739-5261-4C03-974A-19A888FF1A54}" srcOrd="2" destOrd="0" presId="urn:microsoft.com/office/officeart/2018/2/layout/IconVerticalSolidList"/>
    <dgm:cxn modelId="{122DF5F6-555B-4F50-9F88-829F83C2CCB6}" type="presParOf" srcId="{D340E6F3-9C7C-4D72-9E49-9AF51E23F9B5}" destId="{B1A31D9B-5B11-4006-B684-D95BC8F597D5}" srcOrd="3" destOrd="0" presId="urn:microsoft.com/office/officeart/2018/2/layout/IconVerticalSolidList"/>
    <dgm:cxn modelId="{0CF7AEF3-78C7-4DE0-891D-A2DA91DA63D5}" type="presParOf" srcId="{B414661D-779E-4C31-AB21-A8E598C9832C}" destId="{1B8DCC3B-DCF3-48E0-BED3-330AE47B7EBE}" srcOrd="1" destOrd="0" presId="urn:microsoft.com/office/officeart/2018/2/layout/IconVerticalSolidList"/>
    <dgm:cxn modelId="{75A9DD4D-0DB4-4AF5-8F32-6C22D80A82E3}" type="presParOf" srcId="{B414661D-779E-4C31-AB21-A8E598C9832C}" destId="{32073E4A-2019-4116-83F8-FEA83F7DA9E6}" srcOrd="2" destOrd="0" presId="urn:microsoft.com/office/officeart/2018/2/layout/IconVerticalSolidList"/>
    <dgm:cxn modelId="{AAFCD29C-9E0A-4662-8DA8-D8DADE229FFC}" type="presParOf" srcId="{32073E4A-2019-4116-83F8-FEA83F7DA9E6}" destId="{B59692C2-3F46-4DAA-9B45-A258C4495300}" srcOrd="0" destOrd="0" presId="urn:microsoft.com/office/officeart/2018/2/layout/IconVerticalSolidList"/>
    <dgm:cxn modelId="{4810F936-8FB4-4880-8AFC-502394560990}" type="presParOf" srcId="{32073E4A-2019-4116-83F8-FEA83F7DA9E6}" destId="{564FF7E9-04D5-41ED-A3D3-E6F38750B159}" srcOrd="1" destOrd="0" presId="urn:microsoft.com/office/officeart/2018/2/layout/IconVerticalSolidList"/>
    <dgm:cxn modelId="{0BCB5054-3258-46E2-A80D-3B9A46EC12C1}" type="presParOf" srcId="{32073E4A-2019-4116-83F8-FEA83F7DA9E6}" destId="{633B46E0-363E-4A49-9590-E3CF1C9076AA}" srcOrd="2" destOrd="0" presId="urn:microsoft.com/office/officeart/2018/2/layout/IconVerticalSolidList"/>
    <dgm:cxn modelId="{09FD6C44-E638-414A-B375-FE3FDD92BC98}" type="presParOf" srcId="{32073E4A-2019-4116-83F8-FEA83F7DA9E6}" destId="{A224EBDB-0F3E-4C7F-963E-465E556325C4}" srcOrd="3" destOrd="0" presId="urn:microsoft.com/office/officeart/2018/2/layout/IconVerticalSolidList"/>
    <dgm:cxn modelId="{94FAF421-EC51-4AF8-B5C1-CCF91021EA8F}" type="presParOf" srcId="{B414661D-779E-4C31-AB21-A8E598C9832C}" destId="{A9AFCAB5-CFEC-40ED-91DD-F42304E39FF2}" srcOrd="3" destOrd="0" presId="urn:microsoft.com/office/officeart/2018/2/layout/IconVerticalSolidList"/>
    <dgm:cxn modelId="{1C4CBFFA-AB05-4062-8794-9D6D731C582A}" type="presParOf" srcId="{B414661D-779E-4C31-AB21-A8E598C9832C}" destId="{01B9E25C-BE85-49A0-BBE7-FE4A6239D28A}" srcOrd="4" destOrd="0" presId="urn:microsoft.com/office/officeart/2018/2/layout/IconVerticalSolidList"/>
    <dgm:cxn modelId="{25552683-3C37-4B3F-A11E-61787C3F2B37}" type="presParOf" srcId="{01B9E25C-BE85-49A0-BBE7-FE4A6239D28A}" destId="{74EDFD06-4C20-470D-ACD6-DD295C1C6354}" srcOrd="0" destOrd="0" presId="urn:microsoft.com/office/officeart/2018/2/layout/IconVerticalSolidList"/>
    <dgm:cxn modelId="{557DCBFD-042B-46D3-BD4B-A94BAF5EA68B}" type="presParOf" srcId="{01B9E25C-BE85-49A0-BBE7-FE4A6239D28A}" destId="{3B7523D4-9604-4A18-9D9C-C1077675B7C9}" srcOrd="1" destOrd="0" presId="urn:microsoft.com/office/officeart/2018/2/layout/IconVerticalSolidList"/>
    <dgm:cxn modelId="{37D9575B-9273-4C69-BDFF-60F9FE39F581}" type="presParOf" srcId="{01B9E25C-BE85-49A0-BBE7-FE4A6239D28A}" destId="{1B0B21E7-B319-4E56-96CC-08B46269C7F4}" srcOrd="2" destOrd="0" presId="urn:microsoft.com/office/officeart/2018/2/layout/IconVerticalSolidList"/>
    <dgm:cxn modelId="{D24F6FA3-7650-41A5-860D-FCECE560A8B6}" type="presParOf" srcId="{01B9E25C-BE85-49A0-BBE7-FE4A6239D28A}" destId="{19FF0B22-1132-474B-96D8-55B59A6A5347}" srcOrd="3" destOrd="0" presId="urn:microsoft.com/office/officeart/2018/2/layout/IconVerticalSolidList"/>
    <dgm:cxn modelId="{99B3A87A-2E73-4C80-8305-9831BB9DF12B}" type="presParOf" srcId="{B414661D-779E-4C31-AB21-A8E598C9832C}" destId="{27E43D3A-1911-4319-A431-74D6F6E4A7A4}" srcOrd="5" destOrd="0" presId="urn:microsoft.com/office/officeart/2018/2/layout/IconVerticalSolidList"/>
    <dgm:cxn modelId="{1AEF91DD-E96A-47B8-9627-B19ABA040F3E}" type="presParOf" srcId="{B414661D-779E-4C31-AB21-A8E598C9832C}" destId="{78D2D39A-F089-4279-886A-6E5334E991E5}" srcOrd="6" destOrd="0" presId="urn:microsoft.com/office/officeart/2018/2/layout/IconVerticalSolidList"/>
    <dgm:cxn modelId="{985CDFF5-FD64-42B3-9504-8D1DBC610B57}" type="presParOf" srcId="{78D2D39A-F089-4279-886A-6E5334E991E5}" destId="{855F106D-07B2-4D11-A215-E5FA7857C12F}" srcOrd="0" destOrd="0" presId="urn:microsoft.com/office/officeart/2018/2/layout/IconVerticalSolidList"/>
    <dgm:cxn modelId="{4EE836E3-F4DA-45BB-94C2-66F0C7E26D6E}" type="presParOf" srcId="{78D2D39A-F089-4279-886A-6E5334E991E5}" destId="{44597E84-06A9-44F2-9197-CC042000A124}" srcOrd="1" destOrd="0" presId="urn:microsoft.com/office/officeart/2018/2/layout/IconVerticalSolidList"/>
    <dgm:cxn modelId="{968B156B-4FF1-42CF-BED4-50C2628AB68C}" type="presParOf" srcId="{78D2D39A-F089-4279-886A-6E5334E991E5}" destId="{FB733DF5-908C-453F-9343-FAF2FA72F08C}" srcOrd="2" destOrd="0" presId="urn:microsoft.com/office/officeart/2018/2/layout/IconVerticalSolidList"/>
    <dgm:cxn modelId="{2E829406-5694-4759-BB31-BF90BC9664E9}" type="presParOf" srcId="{78D2D39A-F089-4279-886A-6E5334E991E5}" destId="{887D078F-84DE-4C58-9B6F-E622B978E1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5D32FE-8A2F-44B8-B938-11DDA448C5B0}" type="doc">
      <dgm:prSet loTypeId="urn:microsoft.com/office/officeart/2005/8/layout/matrix3" loCatId="matrix" qsTypeId="urn:microsoft.com/office/officeart/2005/8/quickstyle/simple4" qsCatId="simple" csTypeId="urn:microsoft.com/office/officeart/2005/8/colors/colorful1" csCatId="colorful"/>
      <dgm:spPr/>
      <dgm:t>
        <a:bodyPr/>
        <a:lstStyle/>
        <a:p>
          <a:endParaRPr lang="en-US"/>
        </a:p>
      </dgm:t>
    </dgm:pt>
    <dgm:pt modelId="{A0DEE327-8624-4E25-BB02-D0BB92519C8E}">
      <dgm:prSet/>
      <dgm:spPr/>
      <dgm:t>
        <a:bodyPr/>
        <a:lstStyle/>
        <a:p>
          <a:r>
            <a:rPr lang="en-US"/>
            <a:t>Dataset source: Roboflow public “Safety Helmet Detection” dataset.</a:t>
          </a:r>
        </a:p>
      </dgm:t>
    </dgm:pt>
    <dgm:pt modelId="{FABA4806-EC7F-4430-9D7C-4E419BC41474}" type="parTrans" cxnId="{1C7C8936-3BCD-4ACD-ADED-0C1B5F3E7998}">
      <dgm:prSet/>
      <dgm:spPr/>
      <dgm:t>
        <a:bodyPr/>
        <a:lstStyle/>
        <a:p>
          <a:endParaRPr lang="en-US"/>
        </a:p>
      </dgm:t>
    </dgm:pt>
    <dgm:pt modelId="{6CB65E60-ED86-441A-B7C1-FA5C0612B202}" type="sibTrans" cxnId="{1C7C8936-3BCD-4ACD-ADED-0C1B5F3E7998}">
      <dgm:prSet/>
      <dgm:spPr/>
      <dgm:t>
        <a:bodyPr/>
        <a:lstStyle/>
        <a:p>
          <a:endParaRPr lang="en-US"/>
        </a:p>
      </dgm:t>
    </dgm:pt>
    <dgm:pt modelId="{1D7C325B-0FDC-4D06-AB49-4C8441AFB37F}">
      <dgm:prSet/>
      <dgm:spPr/>
      <dgm:t>
        <a:bodyPr/>
        <a:lstStyle/>
        <a:p>
          <a:r>
            <a:rPr lang="en-US"/>
            <a:t>Contains images of workers </a:t>
          </a:r>
          <a:r>
            <a:rPr lang="en-US" b="1"/>
            <a:t>with</a:t>
          </a:r>
          <a:r>
            <a:rPr lang="en-US"/>
            <a:t> and </a:t>
          </a:r>
          <a:r>
            <a:rPr lang="en-US" b="1"/>
            <a:t>without</a:t>
          </a:r>
          <a:r>
            <a:rPr lang="en-US"/>
            <a:t> helmets.</a:t>
          </a:r>
        </a:p>
      </dgm:t>
    </dgm:pt>
    <dgm:pt modelId="{124DB582-0312-4B41-88B2-2C38F40A1053}" type="parTrans" cxnId="{F5A49E5A-E294-470C-BA59-8A415172A9FB}">
      <dgm:prSet/>
      <dgm:spPr/>
      <dgm:t>
        <a:bodyPr/>
        <a:lstStyle/>
        <a:p>
          <a:endParaRPr lang="en-US"/>
        </a:p>
      </dgm:t>
    </dgm:pt>
    <dgm:pt modelId="{695B0B04-C6A8-43F5-8300-77A2816ECB70}" type="sibTrans" cxnId="{F5A49E5A-E294-470C-BA59-8A415172A9FB}">
      <dgm:prSet/>
      <dgm:spPr/>
      <dgm:t>
        <a:bodyPr/>
        <a:lstStyle/>
        <a:p>
          <a:endParaRPr lang="en-US"/>
        </a:p>
      </dgm:t>
    </dgm:pt>
    <dgm:pt modelId="{0BE98F95-E5AA-4B93-91D9-7716410354A6}">
      <dgm:prSet/>
      <dgm:spPr/>
      <dgm:t>
        <a:bodyPr/>
        <a:lstStyle/>
        <a:p>
          <a:r>
            <a:rPr lang="en-US"/>
            <a:t>Data will be preprocessed and split into train/test sets.</a:t>
          </a:r>
        </a:p>
      </dgm:t>
    </dgm:pt>
    <dgm:pt modelId="{71C98CC0-C7A8-4C18-8E21-DCFB75B02F3E}" type="parTrans" cxnId="{8DA43944-9AC2-429B-B78B-846BD31473BD}">
      <dgm:prSet/>
      <dgm:spPr/>
      <dgm:t>
        <a:bodyPr/>
        <a:lstStyle/>
        <a:p>
          <a:endParaRPr lang="en-US"/>
        </a:p>
      </dgm:t>
    </dgm:pt>
    <dgm:pt modelId="{4DDB650D-C314-4390-B058-1728784F0C1C}" type="sibTrans" cxnId="{8DA43944-9AC2-429B-B78B-846BD31473BD}">
      <dgm:prSet/>
      <dgm:spPr/>
      <dgm:t>
        <a:bodyPr/>
        <a:lstStyle/>
        <a:p>
          <a:endParaRPr lang="en-US"/>
        </a:p>
      </dgm:t>
    </dgm:pt>
    <dgm:pt modelId="{F99FC23B-B7EC-49EE-9006-5C5B4B272B8E}">
      <dgm:prSet/>
      <dgm:spPr/>
      <dgm:t>
        <a:bodyPr/>
        <a:lstStyle/>
        <a:p>
          <a:r>
            <a:rPr lang="en-US"/>
            <a:t>Augmentation: resize, flip, adjust brightness.</a:t>
          </a:r>
        </a:p>
      </dgm:t>
    </dgm:pt>
    <dgm:pt modelId="{50C2971F-C6D1-42D3-859C-53565C1D0115}" type="parTrans" cxnId="{2B487DA3-3635-4D9F-8EAA-5DBFF71AA6E4}">
      <dgm:prSet/>
      <dgm:spPr/>
      <dgm:t>
        <a:bodyPr/>
        <a:lstStyle/>
        <a:p>
          <a:endParaRPr lang="en-US"/>
        </a:p>
      </dgm:t>
    </dgm:pt>
    <dgm:pt modelId="{FB9A6CB7-713C-46B2-9516-C764D2BFD271}" type="sibTrans" cxnId="{2B487DA3-3635-4D9F-8EAA-5DBFF71AA6E4}">
      <dgm:prSet/>
      <dgm:spPr/>
      <dgm:t>
        <a:bodyPr/>
        <a:lstStyle/>
        <a:p>
          <a:endParaRPr lang="en-US"/>
        </a:p>
      </dgm:t>
    </dgm:pt>
    <dgm:pt modelId="{AF576417-37E2-4434-99E0-71749DC04000}" type="pres">
      <dgm:prSet presAssocID="{025D32FE-8A2F-44B8-B938-11DDA448C5B0}" presName="matrix" presStyleCnt="0">
        <dgm:presLayoutVars>
          <dgm:chMax val="1"/>
          <dgm:dir/>
          <dgm:resizeHandles val="exact"/>
        </dgm:presLayoutVars>
      </dgm:prSet>
      <dgm:spPr/>
    </dgm:pt>
    <dgm:pt modelId="{66B5CB0F-5E06-4872-AF09-C2D5EF0A5F8F}" type="pres">
      <dgm:prSet presAssocID="{025D32FE-8A2F-44B8-B938-11DDA448C5B0}" presName="diamond" presStyleLbl="bgShp" presStyleIdx="0" presStyleCnt="1"/>
      <dgm:spPr/>
    </dgm:pt>
    <dgm:pt modelId="{8A52F3D0-C049-4F7A-9DEA-D4A518E794FB}" type="pres">
      <dgm:prSet presAssocID="{025D32FE-8A2F-44B8-B938-11DDA448C5B0}" presName="quad1" presStyleLbl="node1" presStyleIdx="0" presStyleCnt="4">
        <dgm:presLayoutVars>
          <dgm:chMax val="0"/>
          <dgm:chPref val="0"/>
          <dgm:bulletEnabled val="1"/>
        </dgm:presLayoutVars>
      </dgm:prSet>
      <dgm:spPr/>
    </dgm:pt>
    <dgm:pt modelId="{B666B789-7817-419E-BFEB-BCF94A96DFD9}" type="pres">
      <dgm:prSet presAssocID="{025D32FE-8A2F-44B8-B938-11DDA448C5B0}" presName="quad2" presStyleLbl="node1" presStyleIdx="1" presStyleCnt="4">
        <dgm:presLayoutVars>
          <dgm:chMax val="0"/>
          <dgm:chPref val="0"/>
          <dgm:bulletEnabled val="1"/>
        </dgm:presLayoutVars>
      </dgm:prSet>
      <dgm:spPr/>
    </dgm:pt>
    <dgm:pt modelId="{3992E984-F766-448F-9441-6A3C29853878}" type="pres">
      <dgm:prSet presAssocID="{025D32FE-8A2F-44B8-B938-11DDA448C5B0}" presName="quad3" presStyleLbl="node1" presStyleIdx="2" presStyleCnt="4">
        <dgm:presLayoutVars>
          <dgm:chMax val="0"/>
          <dgm:chPref val="0"/>
          <dgm:bulletEnabled val="1"/>
        </dgm:presLayoutVars>
      </dgm:prSet>
      <dgm:spPr/>
    </dgm:pt>
    <dgm:pt modelId="{7970BD95-215D-46D8-AADB-A380AE97DE79}" type="pres">
      <dgm:prSet presAssocID="{025D32FE-8A2F-44B8-B938-11DDA448C5B0}" presName="quad4" presStyleLbl="node1" presStyleIdx="3" presStyleCnt="4">
        <dgm:presLayoutVars>
          <dgm:chMax val="0"/>
          <dgm:chPref val="0"/>
          <dgm:bulletEnabled val="1"/>
        </dgm:presLayoutVars>
      </dgm:prSet>
      <dgm:spPr/>
    </dgm:pt>
  </dgm:ptLst>
  <dgm:cxnLst>
    <dgm:cxn modelId="{833EBE20-7BA1-467E-B260-DF6506866FDF}" type="presOf" srcId="{0BE98F95-E5AA-4B93-91D9-7716410354A6}" destId="{3992E984-F766-448F-9441-6A3C29853878}" srcOrd="0" destOrd="0" presId="urn:microsoft.com/office/officeart/2005/8/layout/matrix3"/>
    <dgm:cxn modelId="{82505235-7779-406E-8706-8A6402440036}" type="presOf" srcId="{025D32FE-8A2F-44B8-B938-11DDA448C5B0}" destId="{AF576417-37E2-4434-99E0-71749DC04000}" srcOrd="0" destOrd="0" presId="urn:microsoft.com/office/officeart/2005/8/layout/matrix3"/>
    <dgm:cxn modelId="{1C7C8936-3BCD-4ACD-ADED-0C1B5F3E7998}" srcId="{025D32FE-8A2F-44B8-B938-11DDA448C5B0}" destId="{A0DEE327-8624-4E25-BB02-D0BB92519C8E}" srcOrd="0" destOrd="0" parTransId="{FABA4806-EC7F-4430-9D7C-4E419BC41474}" sibTransId="{6CB65E60-ED86-441A-B7C1-FA5C0612B202}"/>
    <dgm:cxn modelId="{8DA43944-9AC2-429B-B78B-846BD31473BD}" srcId="{025D32FE-8A2F-44B8-B938-11DDA448C5B0}" destId="{0BE98F95-E5AA-4B93-91D9-7716410354A6}" srcOrd="2" destOrd="0" parTransId="{71C98CC0-C7A8-4C18-8E21-DCFB75B02F3E}" sibTransId="{4DDB650D-C314-4390-B058-1728784F0C1C}"/>
    <dgm:cxn modelId="{16823C49-06F1-43EF-92DC-AC2E3FA161FE}" type="presOf" srcId="{A0DEE327-8624-4E25-BB02-D0BB92519C8E}" destId="{8A52F3D0-C049-4F7A-9DEA-D4A518E794FB}" srcOrd="0" destOrd="0" presId="urn:microsoft.com/office/officeart/2005/8/layout/matrix3"/>
    <dgm:cxn modelId="{F5A49E5A-E294-470C-BA59-8A415172A9FB}" srcId="{025D32FE-8A2F-44B8-B938-11DDA448C5B0}" destId="{1D7C325B-0FDC-4D06-AB49-4C8441AFB37F}" srcOrd="1" destOrd="0" parTransId="{124DB582-0312-4B41-88B2-2C38F40A1053}" sibTransId="{695B0B04-C6A8-43F5-8300-77A2816ECB70}"/>
    <dgm:cxn modelId="{BB57497B-B788-4D1E-A96B-CF3CA07B9E6D}" type="presOf" srcId="{1D7C325B-0FDC-4D06-AB49-4C8441AFB37F}" destId="{B666B789-7817-419E-BFEB-BCF94A96DFD9}" srcOrd="0" destOrd="0" presId="urn:microsoft.com/office/officeart/2005/8/layout/matrix3"/>
    <dgm:cxn modelId="{2B487DA3-3635-4D9F-8EAA-5DBFF71AA6E4}" srcId="{025D32FE-8A2F-44B8-B938-11DDA448C5B0}" destId="{F99FC23B-B7EC-49EE-9006-5C5B4B272B8E}" srcOrd="3" destOrd="0" parTransId="{50C2971F-C6D1-42D3-859C-53565C1D0115}" sibTransId="{FB9A6CB7-713C-46B2-9516-C764D2BFD271}"/>
    <dgm:cxn modelId="{5A0534E4-1CD1-44A5-9D38-3AC31149C94C}" type="presOf" srcId="{F99FC23B-B7EC-49EE-9006-5C5B4B272B8E}" destId="{7970BD95-215D-46D8-AADB-A380AE97DE79}" srcOrd="0" destOrd="0" presId="urn:microsoft.com/office/officeart/2005/8/layout/matrix3"/>
    <dgm:cxn modelId="{15ECF0D2-ACD6-4B7D-B248-BA2B4F389B07}" type="presParOf" srcId="{AF576417-37E2-4434-99E0-71749DC04000}" destId="{66B5CB0F-5E06-4872-AF09-C2D5EF0A5F8F}" srcOrd="0" destOrd="0" presId="urn:microsoft.com/office/officeart/2005/8/layout/matrix3"/>
    <dgm:cxn modelId="{6A68C53D-446F-4163-9D2F-143E444CC66F}" type="presParOf" srcId="{AF576417-37E2-4434-99E0-71749DC04000}" destId="{8A52F3D0-C049-4F7A-9DEA-D4A518E794FB}" srcOrd="1" destOrd="0" presId="urn:microsoft.com/office/officeart/2005/8/layout/matrix3"/>
    <dgm:cxn modelId="{59C4D8E4-9229-41C6-AB3A-4C10BFE6A157}" type="presParOf" srcId="{AF576417-37E2-4434-99E0-71749DC04000}" destId="{B666B789-7817-419E-BFEB-BCF94A96DFD9}" srcOrd="2" destOrd="0" presId="urn:microsoft.com/office/officeart/2005/8/layout/matrix3"/>
    <dgm:cxn modelId="{BACC6571-D7E8-4D7C-A481-1F810368FF8F}" type="presParOf" srcId="{AF576417-37E2-4434-99E0-71749DC04000}" destId="{3992E984-F766-448F-9441-6A3C29853878}" srcOrd="3" destOrd="0" presId="urn:microsoft.com/office/officeart/2005/8/layout/matrix3"/>
    <dgm:cxn modelId="{E9215048-5942-4CFE-B963-F8B40E46516C}" type="presParOf" srcId="{AF576417-37E2-4434-99E0-71749DC04000}" destId="{7970BD95-215D-46D8-AADB-A380AE97DE79}"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2551B-6C9A-4C34-9F8E-128B9FC37125}">
      <dsp:nvSpPr>
        <dsp:cNvPr id="0" name=""/>
        <dsp:cNvSpPr/>
      </dsp:nvSpPr>
      <dsp:spPr>
        <a:xfrm>
          <a:off x="0" y="2258"/>
          <a:ext cx="6830568" cy="1144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3C4FD8-91C1-48A6-8CD1-9ABBDAD8C30B}">
      <dsp:nvSpPr>
        <dsp:cNvPr id="0" name=""/>
        <dsp:cNvSpPr/>
      </dsp:nvSpPr>
      <dsp:spPr>
        <a:xfrm>
          <a:off x="346197" y="259760"/>
          <a:ext cx="629450" cy="6294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A31D9B-5B11-4006-B684-D95BC8F597D5}">
      <dsp:nvSpPr>
        <dsp:cNvPr id="0" name=""/>
        <dsp:cNvSpPr/>
      </dsp:nvSpPr>
      <dsp:spPr>
        <a:xfrm>
          <a:off x="1321846" y="2258"/>
          <a:ext cx="5508721" cy="1144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22" tIns="121122" rIns="121122" bIns="121122" numCol="1" spcCol="1270" anchor="ctr" anchorCtr="0">
          <a:noAutofit/>
        </a:bodyPr>
        <a:lstStyle/>
        <a:p>
          <a:pPr marL="0" lvl="0" indent="0" algn="l" defTabSz="977900">
            <a:lnSpc>
              <a:spcPct val="90000"/>
            </a:lnSpc>
            <a:spcBef>
              <a:spcPct val="0"/>
            </a:spcBef>
            <a:spcAft>
              <a:spcPct val="35000"/>
            </a:spcAft>
            <a:buNone/>
          </a:pPr>
          <a:r>
            <a:rPr lang="en-US" sz="2200" kern="1200"/>
            <a:t>Use YOLOv8 (You Only Look Once) for real-time object detection.</a:t>
          </a:r>
        </a:p>
      </dsp:txBody>
      <dsp:txXfrm>
        <a:off x="1321846" y="2258"/>
        <a:ext cx="5508721" cy="1144455"/>
      </dsp:txXfrm>
    </dsp:sp>
    <dsp:sp modelId="{B59692C2-3F46-4DAA-9B45-A258C4495300}">
      <dsp:nvSpPr>
        <dsp:cNvPr id="0" name=""/>
        <dsp:cNvSpPr/>
      </dsp:nvSpPr>
      <dsp:spPr>
        <a:xfrm>
          <a:off x="0" y="1432827"/>
          <a:ext cx="6830568" cy="1144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4FF7E9-04D5-41ED-A3D3-E6F38750B159}">
      <dsp:nvSpPr>
        <dsp:cNvPr id="0" name=""/>
        <dsp:cNvSpPr/>
      </dsp:nvSpPr>
      <dsp:spPr>
        <a:xfrm>
          <a:off x="346197" y="1690330"/>
          <a:ext cx="629450" cy="6294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24EBDB-0F3E-4C7F-963E-465E556325C4}">
      <dsp:nvSpPr>
        <dsp:cNvPr id="0" name=""/>
        <dsp:cNvSpPr/>
      </dsp:nvSpPr>
      <dsp:spPr>
        <a:xfrm>
          <a:off x="1321846" y="1432827"/>
          <a:ext cx="5508721" cy="1144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22" tIns="121122" rIns="121122" bIns="121122" numCol="1" spcCol="1270" anchor="ctr" anchorCtr="0">
          <a:noAutofit/>
        </a:bodyPr>
        <a:lstStyle/>
        <a:p>
          <a:pPr marL="0" lvl="0" indent="0" algn="l" defTabSz="977900">
            <a:lnSpc>
              <a:spcPct val="90000"/>
            </a:lnSpc>
            <a:spcBef>
              <a:spcPct val="0"/>
            </a:spcBef>
            <a:spcAft>
              <a:spcPct val="35000"/>
            </a:spcAft>
            <a:buNone/>
          </a:pPr>
          <a:r>
            <a:rPr lang="en-US" sz="2200" kern="1200"/>
            <a:t>Train the model using helmet detection datasets from Roboflow.</a:t>
          </a:r>
        </a:p>
      </dsp:txBody>
      <dsp:txXfrm>
        <a:off x="1321846" y="1432827"/>
        <a:ext cx="5508721" cy="1144455"/>
      </dsp:txXfrm>
    </dsp:sp>
    <dsp:sp modelId="{74EDFD06-4C20-470D-ACD6-DD295C1C6354}">
      <dsp:nvSpPr>
        <dsp:cNvPr id="0" name=""/>
        <dsp:cNvSpPr/>
      </dsp:nvSpPr>
      <dsp:spPr>
        <a:xfrm>
          <a:off x="0" y="2863396"/>
          <a:ext cx="6830568" cy="1144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7523D4-9604-4A18-9D9C-C1077675B7C9}">
      <dsp:nvSpPr>
        <dsp:cNvPr id="0" name=""/>
        <dsp:cNvSpPr/>
      </dsp:nvSpPr>
      <dsp:spPr>
        <a:xfrm>
          <a:off x="346197" y="3120899"/>
          <a:ext cx="629450" cy="6294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FF0B22-1132-474B-96D8-55B59A6A5347}">
      <dsp:nvSpPr>
        <dsp:cNvPr id="0" name=""/>
        <dsp:cNvSpPr/>
      </dsp:nvSpPr>
      <dsp:spPr>
        <a:xfrm>
          <a:off x="1321846" y="2863396"/>
          <a:ext cx="5508721" cy="1144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22" tIns="121122" rIns="121122" bIns="121122" numCol="1" spcCol="1270" anchor="ctr" anchorCtr="0">
          <a:noAutofit/>
        </a:bodyPr>
        <a:lstStyle/>
        <a:p>
          <a:pPr marL="0" lvl="0" indent="0" algn="l" defTabSz="977900">
            <a:lnSpc>
              <a:spcPct val="90000"/>
            </a:lnSpc>
            <a:spcBef>
              <a:spcPct val="0"/>
            </a:spcBef>
            <a:spcAft>
              <a:spcPct val="35000"/>
            </a:spcAft>
            <a:buNone/>
          </a:pPr>
          <a:r>
            <a:rPr lang="en-US" sz="2200" kern="1200"/>
            <a:t>Run and test the model on Google Colab using Python.</a:t>
          </a:r>
        </a:p>
      </dsp:txBody>
      <dsp:txXfrm>
        <a:off x="1321846" y="2863396"/>
        <a:ext cx="5508721" cy="1144455"/>
      </dsp:txXfrm>
    </dsp:sp>
    <dsp:sp modelId="{855F106D-07B2-4D11-A215-E5FA7857C12F}">
      <dsp:nvSpPr>
        <dsp:cNvPr id="0" name=""/>
        <dsp:cNvSpPr/>
      </dsp:nvSpPr>
      <dsp:spPr>
        <a:xfrm>
          <a:off x="0" y="4293966"/>
          <a:ext cx="6830568" cy="11444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597E84-06A9-44F2-9197-CC042000A124}">
      <dsp:nvSpPr>
        <dsp:cNvPr id="0" name=""/>
        <dsp:cNvSpPr/>
      </dsp:nvSpPr>
      <dsp:spPr>
        <a:xfrm>
          <a:off x="346197" y="4551468"/>
          <a:ext cx="629450" cy="6294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7D078F-84DE-4C58-9B6F-E622B978E11D}">
      <dsp:nvSpPr>
        <dsp:cNvPr id="0" name=""/>
        <dsp:cNvSpPr/>
      </dsp:nvSpPr>
      <dsp:spPr>
        <a:xfrm>
          <a:off x="1321846" y="4293966"/>
          <a:ext cx="5508721" cy="1144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22" tIns="121122" rIns="121122" bIns="121122" numCol="1" spcCol="1270" anchor="ctr" anchorCtr="0">
          <a:noAutofit/>
        </a:bodyPr>
        <a:lstStyle/>
        <a:p>
          <a:pPr marL="0" lvl="0" indent="0" algn="l" defTabSz="977900">
            <a:lnSpc>
              <a:spcPct val="90000"/>
            </a:lnSpc>
            <a:spcBef>
              <a:spcPct val="0"/>
            </a:spcBef>
            <a:spcAft>
              <a:spcPct val="35000"/>
            </a:spcAft>
            <a:buNone/>
          </a:pPr>
          <a:r>
            <a:rPr lang="en-US" sz="2200" kern="1200"/>
            <a:t>Evaluate accuracy and detection speed.</a:t>
          </a:r>
        </a:p>
      </dsp:txBody>
      <dsp:txXfrm>
        <a:off x="1321846" y="4293966"/>
        <a:ext cx="5508721" cy="1144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5CB0F-5E06-4872-AF09-C2D5EF0A5F8F}">
      <dsp:nvSpPr>
        <dsp:cNvPr id="0" name=""/>
        <dsp:cNvSpPr/>
      </dsp:nvSpPr>
      <dsp:spPr>
        <a:xfrm>
          <a:off x="606456" y="0"/>
          <a:ext cx="5453920" cy="545392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A52F3D0-C049-4F7A-9DEA-D4A518E794FB}">
      <dsp:nvSpPr>
        <dsp:cNvPr id="0" name=""/>
        <dsp:cNvSpPr/>
      </dsp:nvSpPr>
      <dsp:spPr>
        <a:xfrm>
          <a:off x="1124578" y="518122"/>
          <a:ext cx="2127028" cy="21270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Dataset source: Roboflow public “Safety Helmet Detection” dataset.</a:t>
          </a:r>
        </a:p>
      </dsp:txBody>
      <dsp:txXfrm>
        <a:off x="1228411" y="621955"/>
        <a:ext cx="1919362" cy="1919362"/>
      </dsp:txXfrm>
    </dsp:sp>
    <dsp:sp modelId="{B666B789-7817-419E-BFEB-BCF94A96DFD9}">
      <dsp:nvSpPr>
        <dsp:cNvPr id="0" name=""/>
        <dsp:cNvSpPr/>
      </dsp:nvSpPr>
      <dsp:spPr>
        <a:xfrm>
          <a:off x="3415225" y="518122"/>
          <a:ext cx="2127028" cy="21270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Contains images of workers </a:t>
          </a:r>
          <a:r>
            <a:rPr lang="en-US" sz="2000" b="1" kern="1200"/>
            <a:t>with</a:t>
          </a:r>
          <a:r>
            <a:rPr lang="en-US" sz="2000" kern="1200"/>
            <a:t> and </a:t>
          </a:r>
          <a:r>
            <a:rPr lang="en-US" sz="2000" b="1" kern="1200"/>
            <a:t>without</a:t>
          </a:r>
          <a:r>
            <a:rPr lang="en-US" sz="2000" kern="1200"/>
            <a:t> helmets.</a:t>
          </a:r>
        </a:p>
      </dsp:txBody>
      <dsp:txXfrm>
        <a:off x="3519058" y="621955"/>
        <a:ext cx="1919362" cy="1919362"/>
      </dsp:txXfrm>
    </dsp:sp>
    <dsp:sp modelId="{3992E984-F766-448F-9441-6A3C29853878}">
      <dsp:nvSpPr>
        <dsp:cNvPr id="0" name=""/>
        <dsp:cNvSpPr/>
      </dsp:nvSpPr>
      <dsp:spPr>
        <a:xfrm>
          <a:off x="1124578" y="2808768"/>
          <a:ext cx="2127028" cy="21270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Data will be preprocessed and split into train/test sets.</a:t>
          </a:r>
        </a:p>
      </dsp:txBody>
      <dsp:txXfrm>
        <a:off x="1228411" y="2912601"/>
        <a:ext cx="1919362" cy="1919362"/>
      </dsp:txXfrm>
    </dsp:sp>
    <dsp:sp modelId="{7970BD95-215D-46D8-AADB-A380AE97DE79}">
      <dsp:nvSpPr>
        <dsp:cNvPr id="0" name=""/>
        <dsp:cNvSpPr/>
      </dsp:nvSpPr>
      <dsp:spPr>
        <a:xfrm>
          <a:off x="3415225" y="2808768"/>
          <a:ext cx="2127028" cy="21270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Augmentation: resize, flip, adjust brightness.</a:t>
          </a:r>
        </a:p>
      </dsp:txBody>
      <dsp:txXfrm>
        <a:off x="3519058" y="2912601"/>
        <a:ext cx="1919362" cy="19193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1314824" y="735106"/>
            <a:ext cx="10053763" cy="2928470"/>
          </a:xfrm>
        </p:spPr>
        <p:txBody>
          <a:bodyPr anchor="b">
            <a:normAutofit/>
          </a:bodyPr>
          <a:lstStyle/>
          <a:p>
            <a:pPr algn="l"/>
            <a:r>
              <a:rPr lang="en-US" sz="4800">
                <a:solidFill>
                  <a:srgbClr val="FFFFFF"/>
                </a:solidFill>
                <a:ea typeface="+mj-lt"/>
                <a:cs typeface="+mj-lt"/>
              </a:rPr>
              <a:t>Smart Helmet Detector:</a:t>
            </a:r>
            <a:br>
              <a:rPr lang="en-US" sz="4800" dirty="0">
                <a:solidFill>
                  <a:srgbClr val="FFFFFF"/>
                </a:solidFill>
                <a:latin typeface="Aptos Display"/>
                <a:ea typeface="+mj-lt"/>
                <a:cs typeface="+mj-lt"/>
              </a:rPr>
            </a:br>
            <a:r>
              <a:rPr lang="en-US" sz="3400">
                <a:solidFill>
                  <a:srgbClr val="FFFFFF"/>
                </a:solidFill>
                <a:latin typeface="Aptos"/>
                <a:ea typeface="+mj-lt"/>
                <a:cs typeface="+mj-lt"/>
              </a:rPr>
              <a:t>Detecting if construction workers wear helmets </a:t>
            </a:r>
            <a:r>
              <a:rPr lang="en-US" sz="3400" dirty="0">
                <a:solidFill>
                  <a:srgbClr val="FFFFFF"/>
                </a:solidFill>
                <a:latin typeface="Aptos"/>
                <a:ea typeface="+mj-lt"/>
                <a:cs typeface="+mj-lt"/>
              </a:rPr>
              <a:t>using AI.</a:t>
            </a:r>
            <a:endParaRPr lang="en-US" sz="3400" dirty="0">
              <a:solidFill>
                <a:srgbClr val="FFFFFF"/>
              </a:solidFill>
            </a:endParaRPr>
          </a:p>
        </p:txBody>
      </p:sp>
      <p:sp>
        <p:nvSpPr>
          <p:cNvPr id="3" name="Subtitle 2"/>
          <p:cNvSpPr>
            <a:spLocks noGrp="1"/>
          </p:cNvSpPr>
          <p:nvPr>
            <p:ph type="subTitle" idx="1"/>
          </p:nvPr>
        </p:nvSpPr>
        <p:spPr>
          <a:xfrm>
            <a:off x="1350682" y="4870824"/>
            <a:ext cx="10005951" cy="1458258"/>
          </a:xfrm>
        </p:spPr>
        <p:txBody>
          <a:bodyPr vert="horz" lIns="91440" tIns="45720" rIns="91440" bIns="45720" rtlCol="0" anchor="ctr">
            <a:normAutofit/>
          </a:bodyPr>
          <a:lstStyle/>
          <a:p>
            <a:pPr algn="l"/>
            <a:r>
              <a:rPr lang="en-US" b="1" dirty="0">
                <a:ea typeface="+mn-lt"/>
                <a:cs typeface="+mn-lt"/>
              </a:rPr>
              <a:t>Student:</a:t>
            </a:r>
            <a:r>
              <a:rPr lang="en-US">
                <a:ea typeface="+mn-lt"/>
                <a:cs typeface="+mn-lt"/>
              </a:rPr>
              <a:t> Koffi Viglo and Erwin Cheng</a:t>
            </a:r>
            <a:br>
              <a:rPr lang="en-US" dirty="0">
                <a:ea typeface="+mn-lt"/>
                <a:cs typeface="+mn-lt"/>
              </a:rPr>
            </a:br>
            <a:r>
              <a:rPr lang="en-US" dirty="0">
                <a:ea typeface="+mn-lt"/>
                <a:cs typeface="+mn-lt"/>
              </a:rPr>
              <a:t> </a:t>
            </a:r>
            <a:r>
              <a:rPr lang="en-US" b="1" dirty="0">
                <a:ea typeface="+mn-lt"/>
                <a:cs typeface="+mn-lt"/>
              </a:rPr>
              <a:t>Course:</a:t>
            </a:r>
            <a:r>
              <a:rPr lang="en-US" dirty="0">
                <a:ea typeface="+mn-lt"/>
                <a:cs typeface="+mn-lt"/>
              </a:rPr>
              <a:t> ITAI 1378- Comp Vision-Artificial intel</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E3BD7B-B958-0544-276C-D46F357B0C55}"/>
              </a:ext>
            </a:extLst>
          </p:cNvPr>
          <p:cNvSpPr>
            <a:spLocks noGrp="1"/>
          </p:cNvSpPr>
          <p:nvPr>
            <p:ph type="title"/>
          </p:nvPr>
        </p:nvSpPr>
        <p:spPr>
          <a:xfrm>
            <a:off x="640080" y="325369"/>
            <a:ext cx="4368602" cy="1956841"/>
          </a:xfrm>
        </p:spPr>
        <p:txBody>
          <a:bodyPr anchor="b">
            <a:normAutofit/>
          </a:bodyPr>
          <a:lstStyle/>
          <a:p>
            <a:r>
              <a:rPr lang="en-US" sz="4200">
                <a:ea typeface="+mj-lt"/>
                <a:cs typeface="+mj-lt"/>
              </a:rPr>
              <a:t>Visualizing Sample Training Images</a:t>
            </a:r>
            <a:endParaRPr lang="en-US" sz="42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AFC54F-896A-5234-0EE0-EE4D876294A0}"/>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a:ea typeface="+mn-lt"/>
                <a:cs typeface="+mn-lt"/>
              </a:rPr>
              <a:t>This slide shows a few sample images from our safety helmet and reflective jacket dataset. We display 10 images to give an idea of the variety in the dataset, including different people, helmets, and jackets. This helps us understand what the model will learn from during training.</a:t>
            </a:r>
            <a:endParaRPr lang="en-US" sz="2200"/>
          </a:p>
        </p:txBody>
      </p:sp>
      <p:pic>
        <p:nvPicPr>
          <p:cNvPr id="4" name="Picture 3" descr="A screenshot of a computer&#10;&#10;AI-generated content may be incorrect.">
            <a:extLst>
              <a:ext uri="{FF2B5EF4-FFF2-40B4-BE49-F238E27FC236}">
                <a16:creationId xmlns:a16="http://schemas.microsoft.com/office/drawing/2014/main" id="{D0DFB1D5-D9A9-E96C-38A4-3738B7956341}"/>
              </a:ext>
            </a:extLst>
          </p:cNvPr>
          <p:cNvPicPr>
            <a:picLocks noChangeAspect="1"/>
          </p:cNvPicPr>
          <p:nvPr/>
        </p:nvPicPr>
        <p:blipFill>
          <a:blip r:embed="rId2"/>
          <a:srcRect l="3825" r="33486"/>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889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7CABB8CE-09E0-792E-86B5-B9B3F3EA0B9F}"/>
              </a:ext>
            </a:extLst>
          </p:cNvPr>
          <p:cNvPicPr>
            <a:picLocks noChangeAspect="1"/>
          </p:cNvPicPr>
          <p:nvPr/>
        </p:nvPicPr>
        <p:blipFill>
          <a:blip r:embed="rId2"/>
          <a:srcRect r="11876"/>
          <a:stretch>
            <a:fillRect/>
          </a:stretch>
        </p:blipFill>
        <p:spPr>
          <a:xfrm>
            <a:off x="1"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E5A4DE-6B42-C525-314D-1E18CE46665C}"/>
              </a:ext>
            </a:extLst>
          </p:cNvPr>
          <p:cNvSpPr>
            <a:spLocks noGrp="1"/>
          </p:cNvSpPr>
          <p:nvPr>
            <p:ph type="title"/>
          </p:nvPr>
        </p:nvSpPr>
        <p:spPr>
          <a:xfrm>
            <a:off x="7531610" y="365125"/>
            <a:ext cx="3822189" cy="1899912"/>
          </a:xfrm>
        </p:spPr>
        <p:txBody>
          <a:bodyPr>
            <a:normAutofit/>
          </a:bodyPr>
          <a:lstStyle/>
          <a:p>
            <a:r>
              <a:rPr lang="en-US" sz="4000">
                <a:ea typeface="+mj-lt"/>
                <a:cs typeface="+mj-lt"/>
              </a:rPr>
              <a:t>Test Inference with YOLOv8</a:t>
            </a:r>
            <a:endParaRPr lang="en-US" sz="4000"/>
          </a:p>
        </p:txBody>
      </p:sp>
      <p:sp>
        <p:nvSpPr>
          <p:cNvPr id="3" name="Content Placeholder 2">
            <a:extLst>
              <a:ext uri="{FF2B5EF4-FFF2-40B4-BE49-F238E27FC236}">
                <a16:creationId xmlns:a16="http://schemas.microsoft.com/office/drawing/2014/main" id="{CF8FAB71-0A0B-8F28-EA34-759515BC1605}"/>
              </a:ext>
            </a:extLst>
          </p:cNvPr>
          <p:cNvSpPr>
            <a:spLocks noGrp="1"/>
          </p:cNvSpPr>
          <p:nvPr>
            <p:ph idx="1"/>
          </p:nvPr>
        </p:nvSpPr>
        <p:spPr>
          <a:xfrm>
            <a:off x="7531610" y="2434201"/>
            <a:ext cx="3822189" cy="3742762"/>
          </a:xfrm>
        </p:spPr>
        <p:txBody>
          <a:bodyPr vert="horz" lIns="91440" tIns="45720" rIns="91440" bIns="45720" rtlCol="0">
            <a:normAutofit/>
          </a:bodyPr>
          <a:lstStyle/>
          <a:p>
            <a:r>
              <a:rPr lang="en-US" sz="2000">
                <a:ea typeface="+mn-lt"/>
                <a:cs typeface="+mn-lt"/>
              </a:rPr>
              <a:t>We loaded a pre-trained YOLOv8 model and ran it on one sample image. The model detected objects like people, helmets, and reflective jackets. The image shows the detected objects with bounding boxes, giving a quick check that the model works before training.</a:t>
            </a:r>
            <a:endParaRPr lang="en-US" sz="2000"/>
          </a:p>
        </p:txBody>
      </p:sp>
    </p:spTree>
    <p:extLst>
      <p:ext uri="{BB962C8B-B14F-4D97-AF65-F5344CB8AC3E}">
        <p14:creationId xmlns:p14="http://schemas.microsoft.com/office/powerpoint/2010/main" val="412983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FF52786E-D374-C77D-1730-6C220EE1ABB9}"/>
              </a:ext>
            </a:extLst>
          </p:cNvPr>
          <p:cNvPicPr>
            <a:picLocks noChangeAspect="1"/>
          </p:cNvPicPr>
          <p:nvPr/>
        </p:nvPicPr>
        <p:blipFill>
          <a:blip r:embed="rId2"/>
          <a:srcRect r="25826" b="-1"/>
          <a:stretch>
            <a:fillRect/>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616D8D4-6CC3-251D-627B-7449BBC8A370}"/>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Select Sample Images for Demo</a:t>
            </a:r>
          </a:p>
        </p:txBody>
      </p:sp>
      <p:sp>
        <p:nvSpPr>
          <p:cNvPr id="3" name="Content Placeholder 2">
            <a:extLst>
              <a:ext uri="{FF2B5EF4-FFF2-40B4-BE49-F238E27FC236}">
                <a16:creationId xmlns:a16="http://schemas.microsoft.com/office/drawing/2014/main" id="{4665E597-4476-4135-CE51-7B64F4E7356E}"/>
              </a:ext>
            </a:extLst>
          </p:cNvPr>
          <p:cNvSpPr>
            <a:spLocks noGrp="1"/>
          </p:cNvSpPr>
          <p:nvPr>
            <p:ph idx="1"/>
          </p:nvPr>
        </p:nvSpPr>
        <p:spPr>
          <a:xfrm>
            <a:off x="777922" y="743803"/>
            <a:ext cx="2808844" cy="1382392"/>
          </a:xfrm>
        </p:spPr>
        <p:txBody>
          <a:bodyPr vert="horz" lIns="91440" tIns="45720" rIns="91440" bIns="45720" rtlCol="0" anchor="b">
            <a:normAutofit/>
          </a:bodyPr>
          <a:lstStyle/>
          <a:p>
            <a:pPr marL="0" indent="0" algn="r">
              <a:buNone/>
            </a:pPr>
            <a:r>
              <a:rPr lang="en-US" sz="1900">
                <a:solidFill>
                  <a:srgbClr val="FFFFFF"/>
                </a:solidFill>
              </a:rPr>
              <a:t>We selected 20 sample images from the dataset to use for model testing and demonstration. </a:t>
            </a:r>
          </a:p>
        </p:txBody>
      </p:sp>
    </p:spTree>
    <p:extLst>
      <p:ext uri="{BB962C8B-B14F-4D97-AF65-F5344CB8AC3E}">
        <p14:creationId xmlns:p14="http://schemas.microsoft.com/office/powerpoint/2010/main" val="3814122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AI-generated content may be incorrect.">
            <a:extLst>
              <a:ext uri="{FF2B5EF4-FFF2-40B4-BE49-F238E27FC236}">
                <a16:creationId xmlns:a16="http://schemas.microsoft.com/office/drawing/2014/main" id="{001DBFA9-0FFE-8ACB-233C-32E250636955}"/>
              </a:ext>
            </a:extLst>
          </p:cNvPr>
          <p:cNvPicPr>
            <a:picLocks noChangeAspect="1"/>
          </p:cNvPicPr>
          <p:nvPr/>
        </p:nvPicPr>
        <p:blipFill>
          <a:blip r:embed="rId2"/>
          <a:srcRect r="18441"/>
          <a:stretch>
            <a:fillRect/>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1" name="Freeform: Shape 10">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65DECA-670D-E5A5-6F3C-ED1FD0DE45BF}"/>
              </a:ext>
            </a:extLst>
          </p:cNvPr>
          <p:cNvSpPr>
            <a:spLocks noGrp="1"/>
          </p:cNvSpPr>
          <p:nvPr>
            <p:ph type="title"/>
          </p:nvPr>
        </p:nvSpPr>
        <p:spPr>
          <a:xfrm>
            <a:off x="371094" y="1161288"/>
            <a:ext cx="3438144" cy="1125728"/>
          </a:xfrm>
        </p:spPr>
        <p:txBody>
          <a:bodyPr anchor="b">
            <a:normAutofit/>
          </a:bodyPr>
          <a:lstStyle/>
          <a:p>
            <a:r>
              <a:rPr lang="en-US" sz="2800">
                <a:highlight>
                  <a:srgbClr val="FFFFFF"/>
                </a:highlight>
                <a:ea typeface="+mj-lt"/>
                <a:cs typeface="+mj-lt"/>
              </a:rPr>
              <a:t>Display Saved Detection Results</a:t>
            </a:r>
            <a:endParaRPr lang="en-US" sz="280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39C5C96-9895-4F05-E2D6-04794C3198C6}"/>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a:ea typeface="+mn-lt"/>
                <a:cs typeface="+mn-lt"/>
              </a:rPr>
              <a:t>This slide shows how the model identified objects in the images and saved the outputs.</a:t>
            </a:r>
            <a:endParaRPr lang="en-US" sz="1700"/>
          </a:p>
        </p:txBody>
      </p:sp>
    </p:spTree>
    <p:extLst>
      <p:ext uri="{BB962C8B-B14F-4D97-AF65-F5344CB8AC3E}">
        <p14:creationId xmlns:p14="http://schemas.microsoft.com/office/powerpoint/2010/main" val="2293247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C76BD-530A-F40A-A47A-D3246261A0D7}"/>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ea typeface="+mj-lt"/>
                <a:cs typeface="+mj-lt"/>
              </a:rPr>
              <a:t>Resources Needed</a:t>
            </a:r>
            <a:endParaRPr lang="en-US"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9ACAD-BEC0-471B-EDA0-22CA5212FCEC}"/>
              </a:ext>
            </a:extLst>
          </p:cNvPr>
          <p:cNvSpPr>
            <a:spLocks noGrp="1"/>
          </p:cNvSpPr>
          <p:nvPr>
            <p:ph idx="1"/>
          </p:nvPr>
        </p:nvSpPr>
        <p:spPr>
          <a:xfrm>
            <a:off x="1155548" y="2217343"/>
            <a:ext cx="9880893" cy="3959619"/>
          </a:xfrm>
        </p:spPr>
        <p:txBody>
          <a:bodyPr vert="horz" lIns="91440" tIns="45720" rIns="91440" bIns="45720" rtlCol="0">
            <a:normAutofit/>
          </a:bodyPr>
          <a:lstStyle/>
          <a:p>
            <a:r>
              <a:rPr lang="en-US" sz="2400">
                <a:ea typeface="+mn-lt"/>
                <a:cs typeface="+mn-lt"/>
              </a:rPr>
              <a:t>Laptop with internet access.</a:t>
            </a:r>
            <a:endParaRPr lang="en-US" sz="2400"/>
          </a:p>
          <a:p>
            <a:r>
              <a:rPr lang="en-US" sz="2400">
                <a:ea typeface="+mn-lt"/>
                <a:cs typeface="+mn-lt"/>
              </a:rPr>
              <a:t>Google Colab (free GPU).</a:t>
            </a:r>
            <a:endParaRPr lang="en-US" sz="2400"/>
          </a:p>
          <a:p>
            <a:r>
              <a:rPr lang="en-US" sz="2400">
                <a:ea typeface="+mn-lt"/>
                <a:cs typeface="+mn-lt"/>
              </a:rPr>
              <a:t>Roboflow dataset access.</a:t>
            </a:r>
            <a:endParaRPr lang="en-US" sz="2400"/>
          </a:p>
          <a:p>
            <a:r>
              <a:rPr lang="en-US" sz="2400">
                <a:ea typeface="+mn-lt"/>
                <a:cs typeface="+mn-lt"/>
              </a:rPr>
              <a:t>YOLOv8 framework (Ultralytics library).</a:t>
            </a:r>
            <a:endParaRPr lang="en-US" sz="2400"/>
          </a:p>
          <a:p>
            <a:r>
              <a:rPr lang="en-US" sz="2400">
                <a:ea typeface="+mn-lt"/>
                <a:cs typeface="+mn-lt"/>
              </a:rPr>
              <a:t>GitHub for documentation.</a:t>
            </a:r>
            <a:endParaRPr lang="en-US" sz="2400"/>
          </a:p>
        </p:txBody>
      </p:sp>
    </p:spTree>
    <p:extLst>
      <p:ext uri="{BB962C8B-B14F-4D97-AF65-F5344CB8AC3E}">
        <p14:creationId xmlns:p14="http://schemas.microsoft.com/office/powerpoint/2010/main" val="3330229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C86C-7455-8A9A-16E0-D112E6FF84CE}"/>
              </a:ext>
            </a:extLst>
          </p:cNvPr>
          <p:cNvSpPr>
            <a:spLocks noGrp="1"/>
          </p:cNvSpPr>
          <p:nvPr>
            <p:ph type="title"/>
          </p:nvPr>
        </p:nvSpPr>
        <p:spPr>
          <a:xfrm>
            <a:off x="8079978" y="741391"/>
            <a:ext cx="3369234" cy="1616203"/>
          </a:xfrm>
        </p:spPr>
        <p:txBody>
          <a:bodyPr anchor="b">
            <a:normAutofit/>
          </a:bodyPr>
          <a:lstStyle/>
          <a:p>
            <a:r>
              <a:rPr lang="en-US" sz="3200">
                <a:ea typeface="+mj-lt"/>
                <a:cs typeface="+mj-lt"/>
              </a:rPr>
              <a:t>Problem</a:t>
            </a:r>
            <a:endParaRPr lang="en-US" sz="3200"/>
          </a:p>
        </p:txBody>
      </p:sp>
      <p:pic>
        <p:nvPicPr>
          <p:cNvPr id="20" name="Picture 19" descr="Construction work tools">
            <a:extLst>
              <a:ext uri="{FF2B5EF4-FFF2-40B4-BE49-F238E27FC236}">
                <a16:creationId xmlns:a16="http://schemas.microsoft.com/office/drawing/2014/main" id="{B1D7CCB7-F3DA-C08D-625A-9FE5586E8D69}"/>
              </a:ext>
            </a:extLst>
          </p:cNvPr>
          <p:cNvPicPr>
            <a:picLocks noChangeAspect="1"/>
          </p:cNvPicPr>
          <p:nvPr/>
        </p:nvPicPr>
        <p:blipFill>
          <a:blip r:embed="rId2"/>
          <a:srcRect l="16152" r="12023" b="-3"/>
          <a:stretch>
            <a:fillRect/>
          </a:stretch>
        </p:blipFill>
        <p:spPr>
          <a:xfrm>
            <a:off x="20" y="10"/>
            <a:ext cx="7390243" cy="6857990"/>
          </a:xfrm>
          <a:prstGeom prst="rect">
            <a:avLst/>
          </a:prstGeom>
        </p:spPr>
      </p:pic>
      <p:sp>
        <p:nvSpPr>
          <p:cNvPr id="21" name="Rectangle 2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059C2C71-CB26-E65A-E8B6-759650B97B58}"/>
              </a:ext>
            </a:extLst>
          </p:cNvPr>
          <p:cNvSpPr>
            <a:spLocks noGrp="1"/>
          </p:cNvSpPr>
          <p:nvPr>
            <p:ph idx="1"/>
          </p:nvPr>
        </p:nvSpPr>
        <p:spPr>
          <a:xfrm>
            <a:off x="8079978" y="2533476"/>
            <a:ext cx="3369234" cy="3447832"/>
          </a:xfrm>
        </p:spPr>
        <p:txBody>
          <a:bodyPr vert="horz" lIns="91440" tIns="45720" rIns="91440" bIns="45720" rtlCol="0" anchor="t">
            <a:normAutofit/>
          </a:bodyPr>
          <a:lstStyle/>
          <a:p>
            <a:pPr marL="0" indent="0">
              <a:buNone/>
            </a:pPr>
            <a:r>
              <a:rPr lang="en-US" sz="2000">
                <a:ea typeface="+mn-lt"/>
                <a:cs typeface="+mn-lt"/>
              </a:rPr>
              <a:t>      Many construction workers forget or refuse to wear helmets.</a:t>
            </a:r>
            <a:br>
              <a:rPr lang="en-US" sz="2000">
                <a:ea typeface="+mn-lt"/>
                <a:cs typeface="+mn-lt"/>
              </a:rPr>
            </a:br>
            <a:r>
              <a:rPr lang="en-US" sz="2000">
                <a:ea typeface="+mn-lt"/>
                <a:cs typeface="+mn-lt"/>
              </a:rPr>
              <a:t> This leads to serious head injuries and even fatal accidents.</a:t>
            </a:r>
            <a:br>
              <a:rPr lang="en-US" sz="2000">
                <a:ea typeface="+mn-lt"/>
                <a:cs typeface="+mn-lt"/>
              </a:rPr>
            </a:br>
            <a:r>
              <a:rPr lang="en-US" sz="2000">
                <a:ea typeface="+mn-lt"/>
                <a:cs typeface="+mn-lt"/>
              </a:rPr>
              <a:t> Supervisors can’t monitor every worker all the time.</a:t>
            </a:r>
            <a:br>
              <a:rPr lang="en-US" sz="2000">
                <a:ea typeface="+mn-lt"/>
                <a:cs typeface="+mn-lt"/>
              </a:rPr>
            </a:br>
            <a:r>
              <a:rPr lang="en-US" sz="2000">
                <a:ea typeface="+mn-lt"/>
                <a:cs typeface="+mn-lt"/>
              </a:rPr>
              <a:t> We need an automated safety system to detect who is not wearing a helmet.</a:t>
            </a:r>
            <a:endParaRPr lang="en-US" sz="2000"/>
          </a:p>
        </p:txBody>
      </p:sp>
    </p:spTree>
    <p:extLst>
      <p:ext uri="{BB962C8B-B14F-4D97-AF65-F5344CB8AC3E}">
        <p14:creationId xmlns:p14="http://schemas.microsoft.com/office/powerpoint/2010/main" val="3564365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3365C-68F6-BCF0-5D6E-ABBC7D374BBF}"/>
              </a:ext>
            </a:extLst>
          </p:cNvPr>
          <p:cNvSpPr>
            <a:spLocks noGrp="1"/>
          </p:cNvSpPr>
          <p:nvPr>
            <p:ph type="title"/>
          </p:nvPr>
        </p:nvSpPr>
        <p:spPr>
          <a:xfrm>
            <a:off x="6094105" y="802955"/>
            <a:ext cx="4977976" cy="1454051"/>
          </a:xfrm>
        </p:spPr>
        <p:txBody>
          <a:bodyPr>
            <a:normAutofit/>
          </a:bodyPr>
          <a:lstStyle/>
          <a:p>
            <a:r>
              <a:rPr lang="en-US" sz="3600">
                <a:solidFill>
                  <a:schemeClr val="tx2"/>
                </a:solidFill>
                <a:ea typeface="+mj-lt"/>
                <a:cs typeface="+mj-lt"/>
              </a:rPr>
              <a:t>Proposed Solution</a:t>
            </a:r>
            <a:endParaRPr lang="en-US" sz="3600">
              <a:solidFill>
                <a:schemeClr val="tx2"/>
              </a:solidFill>
            </a:endParaRPr>
          </a:p>
        </p:txBody>
      </p:sp>
      <p:pic>
        <p:nvPicPr>
          <p:cNvPr id="11" name="Graphic 10" descr="Security Camera Sign">
            <a:extLst>
              <a:ext uri="{FF2B5EF4-FFF2-40B4-BE49-F238E27FC236}">
                <a16:creationId xmlns:a16="http://schemas.microsoft.com/office/drawing/2014/main" id="{A208F543-8B1A-A5D5-D778-AF6A69ED09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F14B11B4-1043-FB8C-7C68-1930AF612376}"/>
              </a:ext>
            </a:extLst>
          </p:cNvPr>
          <p:cNvSpPr>
            <a:spLocks noGrp="1"/>
          </p:cNvSpPr>
          <p:nvPr>
            <p:ph idx="1"/>
          </p:nvPr>
        </p:nvSpPr>
        <p:spPr>
          <a:xfrm>
            <a:off x="6090574" y="2421682"/>
            <a:ext cx="4977578" cy="3639289"/>
          </a:xfrm>
        </p:spPr>
        <p:txBody>
          <a:bodyPr vert="horz" lIns="91440" tIns="45720" rIns="91440" bIns="45720" rtlCol="0" anchor="ctr">
            <a:normAutofit/>
          </a:bodyPr>
          <a:lstStyle/>
          <a:p>
            <a:pPr marL="0" indent="0">
              <a:buNone/>
            </a:pPr>
            <a:r>
              <a:rPr lang="en-US" sz="1800" b="1">
                <a:solidFill>
                  <a:schemeClr val="tx2"/>
                </a:solidFill>
                <a:ea typeface="+mn-lt"/>
                <a:cs typeface="+mn-lt"/>
              </a:rPr>
              <a:t>Build an AI-based camera system that:</a:t>
            </a:r>
            <a:endParaRPr lang="en-US" sz="1800" b="1">
              <a:solidFill>
                <a:schemeClr val="tx2"/>
              </a:solidFill>
            </a:endParaRPr>
          </a:p>
          <a:p>
            <a:r>
              <a:rPr lang="en-US" sz="1800">
                <a:solidFill>
                  <a:schemeClr val="tx2"/>
                </a:solidFill>
                <a:ea typeface="+mn-lt"/>
                <a:cs typeface="+mn-lt"/>
              </a:rPr>
              <a:t>Uses object detection to identify people and helmets.</a:t>
            </a:r>
            <a:endParaRPr lang="en-US" sz="1800">
              <a:solidFill>
                <a:schemeClr val="tx2"/>
              </a:solidFill>
            </a:endParaRPr>
          </a:p>
          <a:p>
            <a:r>
              <a:rPr lang="en-US" sz="1800">
                <a:solidFill>
                  <a:schemeClr val="tx2"/>
                </a:solidFill>
                <a:ea typeface="+mn-lt"/>
                <a:cs typeface="+mn-lt"/>
              </a:rPr>
              <a:t>Alerts supervisors if a worker is seen without a helmet.</a:t>
            </a:r>
            <a:endParaRPr lang="en-US" sz="1800">
              <a:solidFill>
                <a:schemeClr val="tx2"/>
              </a:solidFill>
            </a:endParaRPr>
          </a:p>
          <a:p>
            <a:r>
              <a:rPr lang="en-US" sz="1800">
                <a:solidFill>
                  <a:schemeClr val="tx2"/>
                </a:solidFill>
                <a:ea typeface="+mn-lt"/>
                <a:cs typeface="+mn-lt"/>
              </a:rPr>
              <a:t>Can be used on construction sites or industrial areas.</a:t>
            </a:r>
            <a:endParaRPr lang="en-US" sz="1800">
              <a:solidFill>
                <a:schemeClr val="tx2"/>
              </a:solidFill>
            </a:endParaRPr>
          </a:p>
          <a:p>
            <a:endParaRPr lang="en-US" sz="1800">
              <a:solidFill>
                <a:schemeClr val="tx2"/>
              </a:solidFill>
            </a:endParaRPr>
          </a:p>
        </p:txBody>
      </p:sp>
      <p:grpSp>
        <p:nvGrpSpPr>
          <p:cNvPr id="13" name="Group 12">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4147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A8398A-CE92-75E3-B186-13C47F843617}"/>
              </a:ext>
            </a:extLst>
          </p:cNvPr>
          <p:cNvSpPr>
            <a:spLocks noGrp="1"/>
          </p:cNvSpPr>
          <p:nvPr>
            <p:ph type="title"/>
          </p:nvPr>
        </p:nvSpPr>
        <p:spPr>
          <a:xfrm>
            <a:off x="1045029" y="507160"/>
            <a:ext cx="2993571" cy="5438730"/>
          </a:xfrm>
        </p:spPr>
        <p:txBody>
          <a:bodyPr>
            <a:normAutofit/>
          </a:bodyPr>
          <a:lstStyle/>
          <a:p>
            <a:r>
              <a:rPr lang="en-US" sz="3200">
                <a:ea typeface="+mj-lt"/>
                <a:cs typeface="+mj-lt"/>
              </a:rPr>
              <a:t>Technical Approach</a:t>
            </a:r>
            <a:endParaRPr lang="en-US" sz="3200"/>
          </a:p>
        </p:txBody>
      </p:sp>
      <p:sp>
        <p:nvSpPr>
          <p:cNvPr id="13" name="Rectangle 12">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27E5101-975A-0F1C-A661-F4996EA08B96}"/>
              </a:ext>
            </a:extLst>
          </p:cNvPr>
          <p:cNvGraphicFramePr>
            <a:graphicFrameLocks noGrp="1"/>
          </p:cNvGraphicFramePr>
          <p:nvPr>
            <p:ph idx="1"/>
            <p:extLst>
              <p:ext uri="{D42A27DB-BD31-4B8C-83A1-F6EECF244321}">
                <p14:modId xmlns:p14="http://schemas.microsoft.com/office/powerpoint/2010/main" val="3042031516"/>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4223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AFB37-42F7-6D4B-4A2D-A9D9FD485CB2}"/>
              </a:ext>
            </a:extLst>
          </p:cNvPr>
          <p:cNvSpPr>
            <a:spLocks noGrp="1"/>
          </p:cNvSpPr>
          <p:nvPr>
            <p:ph type="title"/>
          </p:nvPr>
        </p:nvSpPr>
        <p:spPr>
          <a:xfrm>
            <a:off x="586478" y="1683756"/>
            <a:ext cx="3115265" cy="2396359"/>
          </a:xfrm>
        </p:spPr>
        <p:txBody>
          <a:bodyPr anchor="b">
            <a:normAutofit/>
          </a:bodyPr>
          <a:lstStyle/>
          <a:p>
            <a:pPr algn="r"/>
            <a:r>
              <a:rPr lang="en-US" sz="4000" b="1">
                <a:solidFill>
                  <a:srgbClr val="FFFFFF"/>
                </a:solidFill>
              </a:rPr>
              <a:t>Data Plan</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E57B08BD-FFFE-869B-B159-C48D99A37601}"/>
              </a:ext>
            </a:extLst>
          </p:cNvPr>
          <p:cNvGraphicFramePr>
            <a:graphicFrameLocks noGrp="1"/>
          </p:cNvGraphicFramePr>
          <p:nvPr>
            <p:ph idx="1"/>
            <p:extLst>
              <p:ext uri="{D42A27DB-BD31-4B8C-83A1-F6EECF244321}">
                <p14:modId xmlns:p14="http://schemas.microsoft.com/office/powerpoint/2010/main" val="12203244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7632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C631EC-C586-DDDA-ACA5-567CD2CF7A9B}"/>
              </a:ext>
            </a:extLst>
          </p:cNvPr>
          <p:cNvSpPr>
            <a:spLocks noGrp="1"/>
          </p:cNvSpPr>
          <p:nvPr>
            <p:ph type="title"/>
          </p:nvPr>
        </p:nvSpPr>
        <p:spPr>
          <a:xfrm>
            <a:off x="761803" y="350196"/>
            <a:ext cx="4646904" cy="1624520"/>
          </a:xfrm>
        </p:spPr>
        <p:txBody>
          <a:bodyPr anchor="ctr">
            <a:normAutofit/>
          </a:bodyPr>
          <a:lstStyle/>
          <a:p>
            <a:r>
              <a:rPr lang="en-US" sz="4000">
                <a:ea typeface="+mj-lt"/>
                <a:cs typeface="+mj-lt"/>
              </a:rPr>
              <a:t>Slide 6: System Diagram</a:t>
            </a:r>
            <a:endParaRPr lang="en-US" sz="4000"/>
          </a:p>
        </p:txBody>
      </p:sp>
      <p:sp>
        <p:nvSpPr>
          <p:cNvPr id="3" name="Content Placeholder 2">
            <a:extLst>
              <a:ext uri="{FF2B5EF4-FFF2-40B4-BE49-F238E27FC236}">
                <a16:creationId xmlns:a16="http://schemas.microsoft.com/office/drawing/2014/main" id="{89C74EE3-8F8B-FC1D-0A01-B98E6FA9D009}"/>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0" indent="0">
              <a:buNone/>
            </a:pPr>
            <a:r>
              <a:rPr lang="en-US" sz="2000" dirty="0">
                <a:ea typeface="+mn-lt"/>
                <a:cs typeface="+mn-lt"/>
              </a:rPr>
              <a:t>It will be:</a:t>
            </a:r>
          </a:p>
          <a:p>
            <a:pPr marL="0" indent="0">
              <a:buNone/>
            </a:pPr>
            <a:r>
              <a:rPr lang="en-US" sz="2000" dirty="0">
                <a:ea typeface="+mn-lt"/>
                <a:cs typeface="+mn-lt"/>
              </a:rPr>
              <a:t>Camera → YOLOv8 Model →  Detection →  Alert (No Helmet)</a:t>
            </a:r>
            <a:endParaRPr lang="en-US" sz="2000" dirty="0"/>
          </a:p>
          <a:p>
            <a:pPr marL="0" indent="0">
              <a:buNone/>
            </a:pPr>
            <a:r>
              <a:rPr lang="en-US" sz="2000" dirty="0">
                <a:ea typeface="+mn-lt"/>
                <a:cs typeface="+mn-lt"/>
              </a:rPr>
              <a:t>Simple pipeline:</a:t>
            </a:r>
            <a:endParaRPr lang="en-US" sz="2000" dirty="0"/>
          </a:p>
          <a:p>
            <a:r>
              <a:rPr lang="en-US" sz="2000" dirty="0">
                <a:ea typeface="+mn-lt"/>
                <a:cs typeface="+mn-lt"/>
              </a:rPr>
              <a:t>Capture image/video.</a:t>
            </a:r>
            <a:endParaRPr lang="en-US" sz="2000" dirty="0"/>
          </a:p>
          <a:p>
            <a:r>
              <a:rPr lang="en-US" sz="2000" dirty="0">
                <a:ea typeface="+mn-lt"/>
                <a:cs typeface="+mn-lt"/>
              </a:rPr>
              <a:t>Detect person and helmet.</a:t>
            </a:r>
            <a:endParaRPr lang="en-US" sz="2000" dirty="0"/>
          </a:p>
          <a:p>
            <a:r>
              <a:rPr lang="en-US" sz="2000" dirty="0">
                <a:ea typeface="+mn-lt"/>
                <a:cs typeface="+mn-lt"/>
              </a:rPr>
              <a:t>Compare bounding boxes.</a:t>
            </a:r>
            <a:endParaRPr lang="en-US" sz="2000" dirty="0"/>
          </a:p>
          <a:p>
            <a:r>
              <a:rPr lang="en-US" sz="2000" dirty="0">
                <a:ea typeface="+mn-lt"/>
                <a:cs typeface="+mn-lt"/>
              </a:rPr>
              <a:t>If person has no helmet → send alert.</a:t>
            </a:r>
            <a:endParaRPr lang="en-US" sz="2000" dirty="0"/>
          </a:p>
          <a:p>
            <a:endParaRPr lang="en-US" sz="2000"/>
          </a:p>
        </p:txBody>
      </p:sp>
      <p:pic>
        <p:nvPicPr>
          <p:cNvPr id="5" name="Picture 4" descr="Technological background">
            <a:extLst>
              <a:ext uri="{FF2B5EF4-FFF2-40B4-BE49-F238E27FC236}">
                <a16:creationId xmlns:a16="http://schemas.microsoft.com/office/drawing/2014/main" id="{D10705F8-414A-3F84-A603-B00D35689FC2}"/>
              </a:ext>
            </a:extLst>
          </p:cNvPr>
          <p:cNvPicPr>
            <a:picLocks noChangeAspect="1"/>
          </p:cNvPicPr>
          <p:nvPr/>
        </p:nvPicPr>
        <p:blipFill>
          <a:blip r:embed="rId2"/>
          <a:srcRect l="13495" r="27192" b="-3"/>
          <a:stretch>
            <a:fillRect/>
          </a:stretch>
        </p:blipFill>
        <p:spPr>
          <a:xfrm>
            <a:off x="5477774" y="1"/>
            <a:ext cx="6102825" cy="6858000"/>
          </a:xfrm>
          <a:prstGeom prst="rect">
            <a:avLst/>
          </a:prstGeom>
        </p:spPr>
      </p:pic>
    </p:spTree>
    <p:extLst>
      <p:ext uri="{BB962C8B-B14F-4D97-AF65-F5344CB8AC3E}">
        <p14:creationId xmlns:p14="http://schemas.microsoft.com/office/powerpoint/2010/main" val="240247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682A13-6627-0414-9421-78CF9ABA41B6}"/>
              </a:ext>
            </a:extLst>
          </p:cNvPr>
          <p:cNvSpPr>
            <a:spLocks noGrp="1"/>
          </p:cNvSpPr>
          <p:nvPr>
            <p:ph type="title"/>
          </p:nvPr>
        </p:nvSpPr>
        <p:spPr>
          <a:xfrm>
            <a:off x="6094105" y="802955"/>
            <a:ext cx="4977976" cy="1454051"/>
          </a:xfrm>
        </p:spPr>
        <p:txBody>
          <a:bodyPr>
            <a:normAutofit/>
          </a:bodyPr>
          <a:lstStyle/>
          <a:p>
            <a:r>
              <a:rPr lang="en-US" sz="3600">
                <a:solidFill>
                  <a:schemeClr val="tx2"/>
                </a:solidFill>
                <a:ea typeface="+mj-lt"/>
                <a:cs typeface="+mj-lt"/>
              </a:rPr>
              <a:t>Success Metrics</a:t>
            </a:r>
            <a:endParaRPr lang="en-US" sz="3600">
              <a:solidFill>
                <a:schemeClr val="tx2"/>
              </a:solidFill>
            </a:endParaRPr>
          </a:p>
        </p:txBody>
      </p:sp>
      <p:pic>
        <p:nvPicPr>
          <p:cNvPr id="7" name="Graphic 6" descr="Target">
            <a:extLst>
              <a:ext uri="{FF2B5EF4-FFF2-40B4-BE49-F238E27FC236}">
                <a16:creationId xmlns:a16="http://schemas.microsoft.com/office/drawing/2014/main" id="{F5698E2C-F73B-6F1E-8A84-D1AF1B696A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131FA16F-3FE4-B051-40F8-DB2014C8B607}"/>
              </a:ext>
            </a:extLst>
          </p:cNvPr>
          <p:cNvSpPr>
            <a:spLocks noGrp="1"/>
          </p:cNvSpPr>
          <p:nvPr>
            <p:ph idx="1"/>
          </p:nvPr>
        </p:nvSpPr>
        <p:spPr>
          <a:xfrm>
            <a:off x="6090574" y="2421682"/>
            <a:ext cx="4977578" cy="3639289"/>
          </a:xfrm>
        </p:spPr>
        <p:txBody>
          <a:bodyPr vert="horz" lIns="91440" tIns="45720" rIns="91440" bIns="45720" rtlCol="0" anchor="ctr">
            <a:normAutofit/>
          </a:bodyPr>
          <a:lstStyle/>
          <a:p>
            <a:r>
              <a:rPr lang="en-US" sz="1800" b="1">
                <a:solidFill>
                  <a:schemeClr val="tx2"/>
                </a:solidFill>
                <a:ea typeface="+mn-lt"/>
                <a:cs typeface="+mn-lt"/>
              </a:rPr>
              <a:t>Accuracy:</a:t>
            </a:r>
            <a:r>
              <a:rPr lang="en-US" sz="1800">
                <a:solidFill>
                  <a:schemeClr val="tx2"/>
                </a:solidFill>
                <a:ea typeface="+mn-lt"/>
                <a:cs typeface="+mn-lt"/>
              </a:rPr>
              <a:t> at least 85% detection rate.</a:t>
            </a:r>
            <a:endParaRPr lang="en-US" sz="1800">
              <a:solidFill>
                <a:schemeClr val="tx2"/>
              </a:solidFill>
            </a:endParaRPr>
          </a:p>
          <a:p>
            <a:r>
              <a:rPr lang="en-US" sz="1800" b="1">
                <a:solidFill>
                  <a:schemeClr val="tx2"/>
                </a:solidFill>
                <a:ea typeface="+mn-lt"/>
                <a:cs typeface="+mn-lt"/>
              </a:rPr>
              <a:t>Speed:</a:t>
            </a:r>
            <a:r>
              <a:rPr lang="en-US" sz="1800">
                <a:solidFill>
                  <a:schemeClr val="tx2"/>
                </a:solidFill>
                <a:ea typeface="+mn-lt"/>
                <a:cs typeface="+mn-lt"/>
              </a:rPr>
              <a:t> real-time detection (under 1 second per frame).</a:t>
            </a:r>
            <a:endParaRPr lang="en-US" sz="1800">
              <a:solidFill>
                <a:schemeClr val="tx2"/>
              </a:solidFill>
            </a:endParaRPr>
          </a:p>
          <a:p>
            <a:r>
              <a:rPr lang="en-US" sz="1800" b="1">
                <a:solidFill>
                  <a:schemeClr val="tx2"/>
                </a:solidFill>
                <a:ea typeface="+mn-lt"/>
                <a:cs typeface="+mn-lt"/>
              </a:rPr>
              <a:t>Precision:</a:t>
            </a:r>
            <a:r>
              <a:rPr lang="en-US" sz="1800">
                <a:solidFill>
                  <a:schemeClr val="tx2"/>
                </a:solidFill>
                <a:ea typeface="+mn-lt"/>
                <a:cs typeface="+mn-lt"/>
              </a:rPr>
              <a:t> few false alarms.</a:t>
            </a:r>
            <a:endParaRPr lang="en-US" sz="1800">
              <a:solidFill>
                <a:schemeClr val="tx2"/>
              </a:solidFill>
            </a:endParaRPr>
          </a:p>
          <a:p>
            <a:r>
              <a:rPr lang="en-US" sz="1800" b="1">
                <a:solidFill>
                  <a:schemeClr val="tx2"/>
                </a:solidFill>
                <a:ea typeface="+mn-lt"/>
                <a:cs typeface="+mn-lt"/>
              </a:rPr>
              <a:t>Reliability:</a:t>
            </a:r>
            <a:r>
              <a:rPr lang="en-US" sz="1800">
                <a:solidFill>
                  <a:schemeClr val="tx2"/>
                </a:solidFill>
                <a:ea typeface="+mn-lt"/>
                <a:cs typeface="+mn-lt"/>
              </a:rPr>
              <a:t> works in different lighting conditions.</a:t>
            </a:r>
            <a:endParaRPr lang="en-US" sz="1800">
              <a:solidFill>
                <a:schemeClr val="tx2"/>
              </a:solidFill>
            </a:endParaRPr>
          </a:p>
          <a:p>
            <a:pPr marL="0" indent="0">
              <a:buNone/>
            </a:pPr>
            <a:endParaRPr lang="en-US"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36864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61A5AE-617E-CD83-9EDC-1FE210A21AE3}"/>
              </a:ext>
            </a:extLst>
          </p:cNvPr>
          <p:cNvSpPr>
            <a:spLocks noGrp="1"/>
          </p:cNvSpPr>
          <p:nvPr>
            <p:ph type="title"/>
          </p:nvPr>
        </p:nvSpPr>
        <p:spPr>
          <a:xfrm>
            <a:off x="761803" y="350196"/>
            <a:ext cx="4646904" cy="1624520"/>
          </a:xfrm>
        </p:spPr>
        <p:txBody>
          <a:bodyPr anchor="ctr">
            <a:normAutofit/>
          </a:bodyPr>
          <a:lstStyle/>
          <a:p>
            <a:r>
              <a:rPr lang="en-US" sz="4000">
                <a:ea typeface="+mj-lt"/>
                <a:cs typeface="+mj-lt"/>
              </a:rPr>
              <a:t>Week-by-Week Plan</a:t>
            </a:r>
            <a:endParaRPr lang="en-US" sz="4000"/>
          </a:p>
        </p:txBody>
      </p:sp>
      <p:sp>
        <p:nvSpPr>
          <p:cNvPr id="3" name="Content Placeholder 2">
            <a:extLst>
              <a:ext uri="{FF2B5EF4-FFF2-40B4-BE49-F238E27FC236}">
                <a16:creationId xmlns:a16="http://schemas.microsoft.com/office/drawing/2014/main" id="{7A5FD5C5-707E-B3A3-5A9F-099C830F4E67}"/>
              </a:ext>
            </a:extLst>
          </p:cNvPr>
          <p:cNvSpPr>
            <a:spLocks noGrp="1"/>
          </p:cNvSpPr>
          <p:nvPr>
            <p:ph idx="1"/>
          </p:nvPr>
        </p:nvSpPr>
        <p:spPr>
          <a:xfrm>
            <a:off x="761802" y="2743200"/>
            <a:ext cx="4646905" cy="3613149"/>
          </a:xfrm>
        </p:spPr>
        <p:txBody>
          <a:bodyPr vert="horz" lIns="91440" tIns="45720" rIns="91440" bIns="45720" rtlCol="0" anchor="ctr">
            <a:normAutofit/>
          </a:bodyPr>
          <a:lstStyle/>
          <a:p>
            <a:r>
              <a:rPr lang="en-US" sz="2000" b="1">
                <a:ea typeface="+mn-lt"/>
                <a:cs typeface="+mn-lt"/>
              </a:rPr>
              <a:t>Week 1:</a:t>
            </a:r>
            <a:r>
              <a:rPr lang="en-US" sz="2000">
                <a:ea typeface="+mn-lt"/>
                <a:cs typeface="+mn-lt"/>
              </a:rPr>
              <a:t> Research and gather dataset.</a:t>
            </a:r>
            <a:br>
              <a:rPr lang="en-US" sz="2000">
                <a:ea typeface="+mn-lt"/>
                <a:cs typeface="+mn-lt"/>
              </a:rPr>
            </a:br>
            <a:r>
              <a:rPr lang="en-US" sz="2000">
                <a:ea typeface="+mn-lt"/>
                <a:cs typeface="+mn-lt"/>
              </a:rPr>
              <a:t> </a:t>
            </a:r>
            <a:r>
              <a:rPr lang="en-US" sz="2000" b="1">
                <a:ea typeface="+mn-lt"/>
                <a:cs typeface="+mn-lt"/>
              </a:rPr>
              <a:t>Week 2:</a:t>
            </a:r>
            <a:r>
              <a:rPr lang="en-US" sz="2000">
                <a:ea typeface="+mn-lt"/>
                <a:cs typeface="+mn-lt"/>
              </a:rPr>
              <a:t> Set up YOLOv8 in Colab and train on sample data.</a:t>
            </a:r>
            <a:br>
              <a:rPr lang="en-US" sz="2000">
                <a:ea typeface="+mn-lt"/>
                <a:cs typeface="+mn-lt"/>
              </a:rPr>
            </a:br>
            <a:r>
              <a:rPr lang="en-US" sz="2000">
                <a:ea typeface="+mn-lt"/>
                <a:cs typeface="+mn-lt"/>
              </a:rPr>
              <a:t> </a:t>
            </a:r>
            <a:r>
              <a:rPr lang="en-US" sz="2000" b="1">
                <a:ea typeface="+mn-lt"/>
                <a:cs typeface="+mn-lt"/>
              </a:rPr>
              <a:t>Week 3:</a:t>
            </a:r>
            <a:r>
              <a:rPr lang="en-US" sz="2000">
                <a:ea typeface="+mn-lt"/>
                <a:cs typeface="+mn-lt"/>
              </a:rPr>
              <a:t> Evaluate results and test images.</a:t>
            </a:r>
            <a:br>
              <a:rPr lang="en-US" sz="2000">
                <a:ea typeface="+mn-lt"/>
                <a:cs typeface="+mn-lt"/>
              </a:rPr>
            </a:br>
            <a:r>
              <a:rPr lang="en-US" sz="2000">
                <a:ea typeface="+mn-lt"/>
                <a:cs typeface="+mn-lt"/>
              </a:rPr>
              <a:t> </a:t>
            </a:r>
            <a:r>
              <a:rPr lang="en-US" sz="2000" b="1">
                <a:ea typeface="+mn-lt"/>
                <a:cs typeface="+mn-lt"/>
              </a:rPr>
              <a:t>Week 4:</a:t>
            </a:r>
            <a:r>
              <a:rPr lang="en-US" sz="2000">
                <a:ea typeface="+mn-lt"/>
                <a:cs typeface="+mn-lt"/>
              </a:rPr>
              <a:t> Prepare slides, GitHub repo, and finalize project report.</a:t>
            </a:r>
            <a:endParaRPr lang="en-US" sz="2000"/>
          </a:p>
        </p:txBody>
      </p:sp>
      <p:pic>
        <p:nvPicPr>
          <p:cNvPr id="5" name="Picture 4" descr="Person writing on a notepad">
            <a:extLst>
              <a:ext uri="{FF2B5EF4-FFF2-40B4-BE49-F238E27FC236}">
                <a16:creationId xmlns:a16="http://schemas.microsoft.com/office/drawing/2014/main" id="{D299A6CA-A8B3-E1F4-F67E-16D9D8008D3E}"/>
              </a:ext>
            </a:extLst>
          </p:cNvPr>
          <p:cNvPicPr>
            <a:picLocks noChangeAspect="1"/>
          </p:cNvPicPr>
          <p:nvPr/>
        </p:nvPicPr>
        <p:blipFill>
          <a:blip r:embed="rId2"/>
          <a:srcRect l="13698" r="15689" b="-7"/>
          <a:stretch>
            <a:fillRect/>
          </a:stretch>
        </p:blipFill>
        <p:spPr>
          <a:xfrm>
            <a:off x="6096000" y="1"/>
            <a:ext cx="6102825" cy="6858000"/>
          </a:xfrm>
          <a:prstGeom prst="rect">
            <a:avLst/>
          </a:prstGeom>
        </p:spPr>
      </p:pic>
    </p:spTree>
    <p:extLst>
      <p:ext uri="{BB962C8B-B14F-4D97-AF65-F5344CB8AC3E}">
        <p14:creationId xmlns:p14="http://schemas.microsoft.com/office/powerpoint/2010/main" val="1537712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6D6EAF-BBAB-384F-C13C-1603D582BE87}"/>
              </a:ext>
            </a:extLst>
          </p:cNvPr>
          <p:cNvSpPr>
            <a:spLocks noGrp="1"/>
          </p:cNvSpPr>
          <p:nvPr>
            <p:ph type="title"/>
          </p:nvPr>
        </p:nvSpPr>
        <p:spPr>
          <a:xfrm>
            <a:off x="838200" y="365125"/>
            <a:ext cx="5558489" cy="1325563"/>
          </a:xfrm>
        </p:spPr>
        <p:txBody>
          <a:bodyPr>
            <a:normAutofit/>
          </a:bodyPr>
          <a:lstStyle/>
          <a:p>
            <a:r>
              <a:rPr lang="en-US" dirty="0">
                <a:ea typeface="+mj-lt"/>
                <a:cs typeface="+mj-lt"/>
              </a:rPr>
              <a:t>Challenges and Backup Plan</a:t>
            </a:r>
            <a:endParaRPr lang="en-US" dirty="0"/>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5B1C4D2-1CE9-1CA5-3AD6-30295D692484}"/>
              </a:ext>
            </a:extLst>
          </p:cNvPr>
          <p:cNvSpPr>
            <a:spLocks noGrp="1"/>
          </p:cNvSpPr>
          <p:nvPr>
            <p:ph idx="1"/>
          </p:nvPr>
        </p:nvSpPr>
        <p:spPr>
          <a:xfrm>
            <a:off x="838200" y="1825625"/>
            <a:ext cx="5558489" cy="4351338"/>
          </a:xfrm>
        </p:spPr>
        <p:txBody>
          <a:bodyPr vert="horz" lIns="91440" tIns="45720" rIns="91440" bIns="45720" rtlCol="0">
            <a:normAutofit/>
          </a:bodyPr>
          <a:lstStyle/>
          <a:p>
            <a:pPr marL="0" indent="0">
              <a:buNone/>
            </a:pPr>
            <a:r>
              <a:rPr lang="en-US" b="1" dirty="0"/>
              <a:t>Challenges:</a:t>
            </a:r>
            <a:endParaRPr lang="en-US" dirty="0"/>
          </a:p>
          <a:p>
            <a:pPr marL="228600" indent="-228600">
              <a:buFont typeface=""/>
              <a:buChar char="•"/>
            </a:pPr>
            <a:r>
              <a:rPr lang="en-US" dirty="0"/>
              <a:t>Small dataset or low accuracy.</a:t>
            </a:r>
          </a:p>
          <a:p>
            <a:pPr marL="228600" indent="-228600">
              <a:buFont typeface=""/>
              <a:buChar char="•"/>
            </a:pPr>
            <a:r>
              <a:rPr lang="en-US" dirty="0"/>
              <a:t>Slow detection on low-end hardware.</a:t>
            </a:r>
          </a:p>
          <a:p>
            <a:pPr marL="0" indent="0">
              <a:buNone/>
            </a:pPr>
            <a:r>
              <a:rPr lang="en-US" b="1"/>
              <a:t>Backup Plans:</a:t>
            </a:r>
          </a:p>
          <a:p>
            <a:pPr marL="228600" indent="-228600">
              <a:buFont typeface=""/>
              <a:buChar char="•"/>
            </a:pPr>
            <a:r>
              <a:rPr lang="en-US" dirty="0"/>
              <a:t>Use pretrained YOLO model.</a:t>
            </a:r>
          </a:p>
          <a:p>
            <a:pPr marL="228600" indent="-228600">
              <a:buFont typeface=""/>
              <a:buChar char="•"/>
            </a:pPr>
            <a:r>
              <a:rPr lang="en-US" dirty="0"/>
              <a:t>Reduce image resolution for faster results.</a:t>
            </a:r>
          </a:p>
          <a:p>
            <a:pPr marL="228600" indent="-228600">
              <a:buFont typeface=""/>
              <a:buChar char="•"/>
            </a:pPr>
            <a:r>
              <a:rPr lang="en-US" dirty="0"/>
              <a:t>If data fails, use Kaggle dataset.</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733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Smart Helmet Detector: Detecting if construction workers wear helmets using AI.</vt:lpstr>
      <vt:lpstr>Problem</vt:lpstr>
      <vt:lpstr>Proposed Solution</vt:lpstr>
      <vt:lpstr>Technical Approach</vt:lpstr>
      <vt:lpstr>Data Plan</vt:lpstr>
      <vt:lpstr>Slide 6: System Diagram</vt:lpstr>
      <vt:lpstr>Success Metrics</vt:lpstr>
      <vt:lpstr>Week-by-Week Plan</vt:lpstr>
      <vt:lpstr>Challenges and Backup Plan</vt:lpstr>
      <vt:lpstr>Visualizing Sample Training Images</vt:lpstr>
      <vt:lpstr>Test Inference with YOLOv8</vt:lpstr>
      <vt:lpstr>Select Sample Images for Demo</vt:lpstr>
      <vt:lpstr>Display Saved Detection Results</vt:lpstr>
      <vt:lpstr>Resources Needed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169</cp:revision>
  <dcterms:created xsi:type="dcterms:W3CDTF">2025-10-30T14:31:59Z</dcterms:created>
  <dcterms:modified xsi:type="dcterms:W3CDTF">2025-12-13T11:48:47Z</dcterms:modified>
</cp:coreProperties>
</file>